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2"/>
  </p:sldMasterIdLst>
  <p:notesMasterIdLst>
    <p:notesMasterId r:id="rId39"/>
  </p:notesMasterIdLst>
  <p:handoutMasterIdLst>
    <p:handoutMasterId r:id="rId40"/>
  </p:handoutMasterIdLst>
  <p:sldIdLst>
    <p:sldId id="517" r:id="rId3"/>
    <p:sldId id="518" r:id="rId4"/>
    <p:sldId id="280" r:id="rId5"/>
    <p:sldId id="555" r:id="rId6"/>
    <p:sldId id="554" r:id="rId7"/>
    <p:sldId id="556" r:id="rId8"/>
    <p:sldId id="557" r:id="rId9"/>
    <p:sldId id="281" r:id="rId10"/>
    <p:sldId id="560" r:id="rId11"/>
    <p:sldId id="259" r:id="rId12"/>
    <p:sldId id="268" r:id="rId13"/>
    <p:sldId id="558" r:id="rId14"/>
    <p:sldId id="561" r:id="rId15"/>
    <p:sldId id="269" r:id="rId16"/>
    <p:sldId id="273" r:id="rId17"/>
    <p:sldId id="568" r:id="rId18"/>
    <p:sldId id="564" r:id="rId19"/>
    <p:sldId id="562" r:id="rId20"/>
    <p:sldId id="565" r:id="rId21"/>
    <p:sldId id="566" r:id="rId22"/>
    <p:sldId id="567" r:id="rId23"/>
    <p:sldId id="572" r:id="rId24"/>
    <p:sldId id="580" r:id="rId25"/>
    <p:sldId id="563" r:id="rId26"/>
    <p:sldId id="570" r:id="rId27"/>
    <p:sldId id="569" r:id="rId28"/>
    <p:sldId id="573" r:id="rId29"/>
    <p:sldId id="575" r:id="rId30"/>
    <p:sldId id="577" r:id="rId31"/>
    <p:sldId id="578" r:id="rId32"/>
    <p:sldId id="579" r:id="rId33"/>
    <p:sldId id="287" r:id="rId34"/>
    <p:sldId id="574" r:id="rId35"/>
    <p:sldId id="536" r:id="rId36"/>
    <p:sldId id="288" r:id="rId37"/>
    <p:sldId id="289" r:id="rId38"/>
  </p:sldIdLst>
  <p:sldSz cx="12192000" cy="6858000"/>
  <p:notesSz cx="12192000" cy="6858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49">
          <p15:clr>
            <a:srgbClr val="A4A3A4"/>
          </p15:clr>
        </p15:guide>
        <p15:guide id="2" pos="220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3" autoAdjust="0"/>
    <p:restoredTop sz="94660"/>
  </p:normalViewPr>
  <p:slideViewPr>
    <p:cSldViewPr>
      <p:cViewPr varScale="1">
        <p:scale>
          <a:sx n="111" d="100"/>
          <a:sy n="111" d="100"/>
        </p:scale>
        <p:origin x="534" y="78"/>
      </p:cViewPr>
      <p:guideLst>
        <p:guide orient="horz" pos="2749"/>
        <p:guide pos="2207"/>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6905625" y="0"/>
            <a:ext cx="5283200" cy="344488"/>
          </a:xfrm>
          <a:prstGeom prst="rect">
            <a:avLst/>
          </a:prstGeom>
        </p:spPr>
        <p:txBody>
          <a:bodyPr vert="horz" lIns="91440" tIns="45720" rIns="91440" bIns="45720" rtlCol="0"/>
          <a:lstStyle>
            <a:lvl1pPr algn="r">
              <a:defRPr sz="1200"/>
            </a:lvl1pPr>
          </a:lstStyle>
          <a:p>
            <a:fld id="{60DA5926-22BD-40C5-A3D2-1EB4C00CC450}" type="datetime1">
              <a:rPr lang="en-US" smtClean="0"/>
              <a:t>12/18/2023</a:t>
            </a:fld>
            <a:endParaRPr lang="en-US"/>
          </a:p>
        </p:txBody>
      </p:sp>
      <p:sp>
        <p:nvSpPr>
          <p:cNvPr id="4" name="Footer Placeholder 3"/>
          <p:cNvSpPr>
            <a:spLocks noGrp="1"/>
          </p:cNvSpPr>
          <p:nvPr>
            <p:ph type="ftr" sz="quarter" idx="2"/>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6905625" y="6513513"/>
            <a:ext cx="5283200" cy="344487"/>
          </a:xfrm>
          <a:prstGeom prst="rect">
            <a:avLst/>
          </a:prstGeom>
        </p:spPr>
        <p:txBody>
          <a:bodyPr vert="horz" lIns="91440" tIns="45720" rIns="91440" bIns="45720" rtlCol="0" anchor="b"/>
          <a:lstStyle>
            <a:lvl1pPr algn="r">
              <a:defRPr sz="1200"/>
            </a:lvl1pPr>
          </a:lstStyle>
          <a:p>
            <a:fld id="{B20260D2-64AD-42AC-9D72-1D19AB69CB64}"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sldNum="0"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979" y="0"/>
            <a:ext cx="5283200" cy="344091"/>
          </a:xfrm>
          <a:prstGeom prst="rect">
            <a:avLst/>
          </a:prstGeom>
        </p:spPr>
        <p:txBody>
          <a:bodyPr vert="horz" lIns="91440" tIns="45720" rIns="91440" bIns="45720" rtlCol="0"/>
          <a:lstStyle>
            <a:lvl1pPr algn="r">
              <a:defRPr sz="1200"/>
            </a:lvl1pPr>
          </a:lstStyle>
          <a:p>
            <a:fld id="{14273F76-3A08-48FD-865C-6D876F583AE6}" type="datetime1">
              <a:rPr lang="en-US" smtClean="0"/>
              <a:t>12/18/2023</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52832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979" y="6513910"/>
            <a:ext cx="5283200" cy="344090"/>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hf sldNum="0"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
        <p:nvSpPr>
          <p:cNvPr id="5" name="Date Placeholder 4">
            <a:extLst>
              <a:ext uri="{FF2B5EF4-FFF2-40B4-BE49-F238E27FC236}">
                <a16:creationId xmlns:a16="http://schemas.microsoft.com/office/drawing/2014/main" id="{36BB16A5-0AF8-28DF-EB6B-E9D0CE7042CE}"/>
              </a:ext>
            </a:extLst>
          </p:cNvPr>
          <p:cNvSpPr>
            <a:spLocks noGrp="1"/>
          </p:cNvSpPr>
          <p:nvPr>
            <p:ph type="dt" idx="1"/>
          </p:nvPr>
        </p:nvSpPr>
        <p:spPr/>
        <p:txBody>
          <a:bodyPr/>
          <a:lstStyle/>
          <a:p>
            <a:fld id="{04ECB24A-77C8-470E-B48A-8DBE0C560749}" type="datetime1">
              <a:rPr lang="en-US" smtClean="0"/>
              <a:t>12/18/2023</a:t>
            </a:fld>
            <a:endParaRPr lang="en-US"/>
          </a:p>
        </p:txBody>
      </p:sp>
    </p:spTree>
    <p:extLst>
      <p:ext uri="{BB962C8B-B14F-4D97-AF65-F5344CB8AC3E}">
        <p14:creationId xmlns:p14="http://schemas.microsoft.com/office/powerpoint/2010/main" val="2773629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
        <p:nvSpPr>
          <p:cNvPr id="5" name="Date Placeholder 4">
            <a:extLst>
              <a:ext uri="{FF2B5EF4-FFF2-40B4-BE49-F238E27FC236}">
                <a16:creationId xmlns:a16="http://schemas.microsoft.com/office/drawing/2014/main" id="{ED0C4E38-59B5-6D53-7CF5-B6BF4F0FC878}"/>
              </a:ext>
            </a:extLst>
          </p:cNvPr>
          <p:cNvSpPr>
            <a:spLocks noGrp="1"/>
          </p:cNvSpPr>
          <p:nvPr>
            <p:ph type="dt" idx="1"/>
          </p:nvPr>
        </p:nvSpPr>
        <p:spPr/>
        <p:txBody>
          <a:bodyPr/>
          <a:lstStyle/>
          <a:p>
            <a:fld id="{18AD707F-7F62-4E45-A35E-C85447DFE38A}" type="datetime1">
              <a:rPr lang="en-US" smtClean="0"/>
              <a:t>12/18/2023</a:t>
            </a:fld>
            <a:endParaRPr lang="en-US"/>
          </a:p>
        </p:txBody>
      </p:sp>
    </p:spTree>
    <p:extLst>
      <p:ext uri="{BB962C8B-B14F-4D97-AF65-F5344CB8AC3E}">
        <p14:creationId xmlns:p14="http://schemas.microsoft.com/office/powerpoint/2010/main" val="923206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
        <p:nvSpPr>
          <p:cNvPr id="5" name="Date Placeholder 4">
            <a:extLst>
              <a:ext uri="{FF2B5EF4-FFF2-40B4-BE49-F238E27FC236}">
                <a16:creationId xmlns:a16="http://schemas.microsoft.com/office/drawing/2014/main" id="{A53543A5-6FE6-40E9-EE20-6E91F2FBCD5B}"/>
              </a:ext>
            </a:extLst>
          </p:cNvPr>
          <p:cNvSpPr>
            <a:spLocks noGrp="1"/>
          </p:cNvSpPr>
          <p:nvPr>
            <p:ph type="dt" idx="1"/>
          </p:nvPr>
        </p:nvSpPr>
        <p:spPr/>
        <p:txBody>
          <a:bodyPr/>
          <a:lstStyle/>
          <a:p>
            <a:fld id="{40C54FF1-66D4-4C31-A435-2E19726A5A5A}" type="datetime1">
              <a:rPr lang="en-US" smtClean="0"/>
              <a:t>12/18/2023</a:t>
            </a:fld>
            <a:endParaRPr lang="en-US"/>
          </a:p>
        </p:txBody>
      </p:sp>
    </p:spTree>
    <p:extLst>
      <p:ext uri="{BB962C8B-B14F-4D97-AF65-F5344CB8AC3E}">
        <p14:creationId xmlns:p14="http://schemas.microsoft.com/office/powerpoint/2010/main" val="3755627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
        <p:nvSpPr>
          <p:cNvPr id="5" name="Date Placeholder 4">
            <a:extLst>
              <a:ext uri="{FF2B5EF4-FFF2-40B4-BE49-F238E27FC236}">
                <a16:creationId xmlns:a16="http://schemas.microsoft.com/office/drawing/2014/main" id="{A53543A5-6FE6-40E9-EE20-6E91F2FBCD5B}"/>
              </a:ext>
            </a:extLst>
          </p:cNvPr>
          <p:cNvSpPr>
            <a:spLocks noGrp="1"/>
          </p:cNvSpPr>
          <p:nvPr>
            <p:ph type="dt" idx="1"/>
          </p:nvPr>
        </p:nvSpPr>
        <p:spPr/>
        <p:txBody>
          <a:bodyPr/>
          <a:lstStyle/>
          <a:p>
            <a:fld id="{40C54FF1-66D4-4C31-A435-2E19726A5A5A}" type="datetime1">
              <a:rPr lang="en-US" smtClean="0"/>
              <a:t>12/18/2023</a:t>
            </a:fld>
            <a:endParaRPr lang="en-US"/>
          </a:p>
        </p:txBody>
      </p:sp>
    </p:spTree>
    <p:extLst>
      <p:ext uri="{BB962C8B-B14F-4D97-AF65-F5344CB8AC3E}">
        <p14:creationId xmlns:p14="http://schemas.microsoft.com/office/powerpoint/2010/main" val="1870859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
        <p:nvSpPr>
          <p:cNvPr id="5" name="Date Placeholder 4">
            <a:extLst>
              <a:ext uri="{FF2B5EF4-FFF2-40B4-BE49-F238E27FC236}">
                <a16:creationId xmlns:a16="http://schemas.microsoft.com/office/drawing/2014/main" id="{8E9B4A2E-646D-0903-1076-4002A649626D}"/>
              </a:ext>
            </a:extLst>
          </p:cNvPr>
          <p:cNvSpPr>
            <a:spLocks noGrp="1"/>
          </p:cNvSpPr>
          <p:nvPr>
            <p:ph type="dt" idx="1"/>
          </p:nvPr>
        </p:nvSpPr>
        <p:spPr/>
        <p:txBody>
          <a:bodyPr/>
          <a:lstStyle/>
          <a:p>
            <a:fld id="{46AFC258-A1AE-41BC-8090-844445649179}" type="datetime1">
              <a:rPr lang="en-US" smtClean="0"/>
              <a:t>12/18/2023</a:t>
            </a:fld>
            <a:endParaRPr lang="en-US"/>
          </a:p>
        </p:txBody>
      </p:sp>
    </p:spTree>
    <p:extLst>
      <p:ext uri="{BB962C8B-B14F-4D97-AF65-F5344CB8AC3E}">
        <p14:creationId xmlns:p14="http://schemas.microsoft.com/office/powerpoint/2010/main" val="2143049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
        <p:nvSpPr>
          <p:cNvPr id="5" name="Date Placeholder 4">
            <a:extLst>
              <a:ext uri="{FF2B5EF4-FFF2-40B4-BE49-F238E27FC236}">
                <a16:creationId xmlns:a16="http://schemas.microsoft.com/office/drawing/2014/main" id="{A53543A5-6FE6-40E9-EE20-6E91F2FBCD5B}"/>
              </a:ext>
            </a:extLst>
          </p:cNvPr>
          <p:cNvSpPr>
            <a:spLocks noGrp="1"/>
          </p:cNvSpPr>
          <p:nvPr>
            <p:ph type="dt" idx="1"/>
          </p:nvPr>
        </p:nvSpPr>
        <p:spPr/>
        <p:txBody>
          <a:bodyPr/>
          <a:lstStyle/>
          <a:p>
            <a:fld id="{40C54FF1-66D4-4C31-A435-2E19726A5A5A}" type="datetime1">
              <a:rPr lang="en-US" smtClean="0"/>
              <a:t>12/18/2023</a:t>
            </a:fld>
            <a:endParaRPr lang="en-US"/>
          </a:p>
        </p:txBody>
      </p:sp>
    </p:spTree>
    <p:extLst>
      <p:ext uri="{BB962C8B-B14F-4D97-AF65-F5344CB8AC3E}">
        <p14:creationId xmlns:p14="http://schemas.microsoft.com/office/powerpoint/2010/main" val="12499632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Date Placeholder 3">
            <a:extLst>
              <a:ext uri="{FF2B5EF4-FFF2-40B4-BE49-F238E27FC236}">
                <a16:creationId xmlns:a16="http://schemas.microsoft.com/office/drawing/2014/main" id="{42A45466-A557-0902-6DA3-56068124B156}"/>
              </a:ext>
            </a:extLst>
          </p:cNvPr>
          <p:cNvSpPr>
            <a:spLocks noGrp="1"/>
          </p:cNvSpPr>
          <p:nvPr>
            <p:ph type="dt" idx="1"/>
          </p:nvPr>
        </p:nvSpPr>
        <p:spPr/>
        <p:txBody>
          <a:bodyPr/>
          <a:lstStyle/>
          <a:p>
            <a:fld id="{3664BA74-A9A0-46F4-B906-98487FABE0A3}" type="datetime1">
              <a:rPr lang="en-US" smtClean="0"/>
              <a:t>12/18/2023</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
        <p:nvSpPr>
          <p:cNvPr id="5" name="Date Placeholder 4">
            <a:extLst>
              <a:ext uri="{FF2B5EF4-FFF2-40B4-BE49-F238E27FC236}">
                <a16:creationId xmlns:a16="http://schemas.microsoft.com/office/drawing/2014/main" id="{CF4E85E2-1DB5-4F26-C30F-C81EA685A5F2}"/>
              </a:ext>
            </a:extLst>
          </p:cNvPr>
          <p:cNvSpPr>
            <a:spLocks noGrp="1"/>
          </p:cNvSpPr>
          <p:nvPr>
            <p:ph type="dt" idx="1"/>
          </p:nvPr>
        </p:nvSpPr>
        <p:spPr/>
        <p:txBody>
          <a:bodyPr/>
          <a:lstStyle/>
          <a:p>
            <a:fld id="{4E0C1981-9856-4603-81D5-AD8D7DC6E5A5}" type="datetime1">
              <a:rPr lang="en-US" smtClean="0"/>
              <a:t>12/18/2023</a:t>
            </a:fld>
            <a:endParaRPr lang="en-US"/>
          </a:p>
        </p:txBody>
      </p:sp>
    </p:spTree>
    <p:extLst>
      <p:ext uri="{BB962C8B-B14F-4D97-AF65-F5344CB8AC3E}">
        <p14:creationId xmlns:p14="http://schemas.microsoft.com/office/powerpoint/2010/main" val="1311452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
        <p:nvSpPr>
          <p:cNvPr id="5" name="Date Placeholder 4">
            <a:extLst>
              <a:ext uri="{FF2B5EF4-FFF2-40B4-BE49-F238E27FC236}">
                <a16:creationId xmlns:a16="http://schemas.microsoft.com/office/drawing/2014/main" id="{15EFE21C-404A-4D55-DC81-1352BE4B15B0}"/>
              </a:ext>
            </a:extLst>
          </p:cNvPr>
          <p:cNvSpPr>
            <a:spLocks noGrp="1"/>
          </p:cNvSpPr>
          <p:nvPr>
            <p:ph type="dt" idx="1"/>
          </p:nvPr>
        </p:nvSpPr>
        <p:spPr/>
        <p:txBody>
          <a:bodyPr/>
          <a:lstStyle/>
          <a:p>
            <a:fld id="{E9F0BCCA-EFEB-4226-B1EC-34F5C23FFBD0}" type="datetime1">
              <a:rPr lang="en-US" smtClean="0"/>
              <a:t>12/18/2023</a:t>
            </a:fld>
            <a:endParaRPr lang="en-US"/>
          </a:p>
        </p:txBody>
      </p:sp>
    </p:spTree>
    <p:extLst>
      <p:ext uri="{BB962C8B-B14F-4D97-AF65-F5344CB8AC3E}">
        <p14:creationId xmlns:p14="http://schemas.microsoft.com/office/powerpoint/2010/main" val="2005184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
        <p:nvSpPr>
          <p:cNvPr id="5" name="Date Placeholder 4">
            <a:extLst>
              <a:ext uri="{FF2B5EF4-FFF2-40B4-BE49-F238E27FC236}">
                <a16:creationId xmlns:a16="http://schemas.microsoft.com/office/drawing/2014/main" id="{CD9EAE17-B66A-F8E0-AA6A-5D756B6038F8}"/>
              </a:ext>
            </a:extLst>
          </p:cNvPr>
          <p:cNvSpPr>
            <a:spLocks noGrp="1"/>
          </p:cNvSpPr>
          <p:nvPr>
            <p:ph type="dt" idx="1"/>
          </p:nvPr>
        </p:nvSpPr>
        <p:spPr/>
        <p:txBody>
          <a:bodyPr/>
          <a:lstStyle/>
          <a:p>
            <a:fld id="{744DFC16-4AAE-4716-A160-358E0CCA5B09}" type="datetime1">
              <a:rPr lang="en-US" smtClean="0"/>
              <a:t>12/18/2023</a:t>
            </a:fld>
            <a:endParaRPr lang="en-US"/>
          </a:p>
        </p:txBody>
      </p:sp>
    </p:spTree>
    <p:extLst>
      <p:ext uri="{BB962C8B-B14F-4D97-AF65-F5344CB8AC3E}">
        <p14:creationId xmlns:p14="http://schemas.microsoft.com/office/powerpoint/2010/main" val="217477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
        <p:nvSpPr>
          <p:cNvPr id="5" name="Date Placeholder 4">
            <a:extLst>
              <a:ext uri="{FF2B5EF4-FFF2-40B4-BE49-F238E27FC236}">
                <a16:creationId xmlns:a16="http://schemas.microsoft.com/office/drawing/2014/main" id="{81FBCB88-0FC4-B265-156D-03C15ED233BC}"/>
              </a:ext>
            </a:extLst>
          </p:cNvPr>
          <p:cNvSpPr>
            <a:spLocks noGrp="1"/>
          </p:cNvSpPr>
          <p:nvPr>
            <p:ph type="dt" idx="1"/>
          </p:nvPr>
        </p:nvSpPr>
        <p:spPr/>
        <p:txBody>
          <a:bodyPr/>
          <a:lstStyle/>
          <a:p>
            <a:fld id="{9191B078-3917-41A0-AB70-ECB29811916B}" type="datetime1">
              <a:rPr lang="en-US" smtClean="0"/>
              <a:t>12/18/2023</a:t>
            </a:fld>
            <a:endParaRPr lang="en-US"/>
          </a:p>
        </p:txBody>
      </p:sp>
    </p:spTree>
    <p:extLst>
      <p:ext uri="{BB962C8B-B14F-4D97-AF65-F5344CB8AC3E}">
        <p14:creationId xmlns:p14="http://schemas.microsoft.com/office/powerpoint/2010/main" val="1135041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
        <p:nvSpPr>
          <p:cNvPr id="5" name="Date Placeholder 4">
            <a:extLst>
              <a:ext uri="{FF2B5EF4-FFF2-40B4-BE49-F238E27FC236}">
                <a16:creationId xmlns:a16="http://schemas.microsoft.com/office/drawing/2014/main" id="{7619D969-7B9B-D1E1-091A-AF0FF1574EF7}"/>
              </a:ext>
            </a:extLst>
          </p:cNvPr>
          <p:cNvSpPr>
            <a:spLocks noGrp="1"/>
          </p:cNvSpPr>
          <p:nvPr>
            <p:ph type="dt" idx="1"/>
          </p:nvPr>
        </p:nvSpPr>
        <p:spPr/>
        <p:txBody>
          <a:bodyPr/>
          <a:lstStyle/>
          <a:p>
            <a:fld id="{9F90E54A-293F-4995-AC89-8C666578D499}" type="datetime1">
              <a:rPr lang="en-US" smtClean="0"/>
              <a:t>12/18/2023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
        <p:nvSpPr>
          <p:cNvPr id="5" name="Date Placeholder 4">
            <a:extLst>
              <a:ext uri="{FF2B5EF4-FFF2-40B4-BE49-F238E27FC236}">
                <a16:creationId xmlns:a16="http://schemas.microsoft.com/office/drawing/2014/main" id="{3F87A147-3931-892C-9A06-81E1B7D468AD}"/>
              </a:ext>
            </a:extLst>
          </p:cNvPr>
          <p:cNvSpPr>
            <a:spLocks noGrp="1"/>
          </p:cNvSpPr>
          <p:nvPr>
            <p:ph type="dt" idx="1"/>
          </p:nvPr>
        </p:nvSpPr>
        <p:spPr/>
        <p:txBody>
          <a:bodyPr/>
          <a:lstStyle/>
          <a:p>
            <a:fld id="{E714716E-C5F5-407D-995C-1D500452832A}" type="datetime1">
              <a:rPr lang="en-US" smtClean="0"/>
              <a:t>12/18/2023</a:t>
            </a:fld>
            <a:endParaRPr lang="en-US"/>
          </a:p>
        </p:txBody>
      </p:sp>
    </p:spTree>
    <p:extLst>
      <p:ext uri="{BB962C8B-B14F-4D97-AF65-F5344CB8AC3E}">
        <p14:creationId xmlns:p14="http://schemas.microsoft.com/office/powerpoint/2010/main" val="3438715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
        <p:nvSpPr>
          <p:cNvPr id="5" name="Date Placeholder 4">
            <a:extLst>
              <a:ext uri="{FF2B5EF4-FFF2-40B4-BE49-F238E27FC236}">
                <a16:creationId xmlns:a16="http://schemas.microsoft.com/office/drawing/2014/main" id="{0B32BB3C-CBDC-8CEE-7278-5C8D62BAB706}"/>
              </a:ext>
            </a:extLst>
          </p:cNvPr>
          <p:cNvSpPr>
            <a:spLocks noGrp="1"/>
          </p:cNvSpPr>
          <p:nvPr>
            <p:ph type="dt" idx="1"/>
          </p:nvPr>
        </p:nvSpPr>
        <p:spPr/>
        <p:txBody>
          <a:bodyPr/>
          <a:lstStyle/>
          <a:p>
            <a:fld id="{A12DD343-B0B2-4EB5-AADD-16010948BA0A}" type="datetime1">
              <a:rPr lang="en-US" smtClean="0"/>
              <a:t>12/18/2023</a:t>
            </a:fld>
            <a:endParaRPr lang="en-US"/>
          </a:p>
        </p:txBody>
      </p:sp>
    </p:spTree>
    <p:extLst>
      <p:ext uri="{BB962C8B-B14F-4D97-AF65-F5344CB8AC3E}">
        <p14:creationId xmlns:p14="http://schemas.microsoft.com/office/powerpoint/2010/main" val="298861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
        <p:nvSpPr>
          <p:cNvPr id="5" name="Date Placeholder 4">
            <a:extLst>
              <a:ext uri="{FF2B5EF4-FFF2-40B4-BE49-F238E27FC236}">
                <a16:creationId xmlns:a16="http://schemas.microsoft.com/office/drawing/2014/main" id="{707034FC-1346-EE43-8401-B6346DEB9A36}"/>
              </a:ext>
            </a:extLst>
          </p:cNvPr>
          <p:cNvSpPr>
            <a:spLocks noGrp="1"/>
          </p:cNvSpPr>
          <p:nvPr>
            <p:ph type="dt" idx="1"/>
          </p:nvPr>
        </p:nvSpPr>
        <p:spPr/>
        <p:txBody>
          <a:bodyPr/>
          <a:lstStyle/>
          <a:p>
            <a:fld id="{30A9C804-38F4-4C9C-A2B6-D34B17247D9D}" type="datetime1">
              <a:rPr lang="en-US" smtClean="0"/>
              <a:t>12/18/2023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
        <p:nvSpPr>
          <p:cNvPr id="5" name="Date Placeholder 4">
            <a:extLst>
              <a:ext uri="{FF2B5EF4-FFF2-40B4-BE49-F238E27FC236}">
                <a16:creationId xmlns:a16="http://schemas.microsoft.com/office/drawing/2014/main" id="{2F6790F7-B031-AF37-3C26-437CF6F26D50}"/>
              </a:ext>
            </a:extLst>
          </p:cNvPr>
          <p:cNvSpPr>
            <a:spLocks noGrp="1"/>
          </p:cNvSpPr>
          <p:nvPr>
            <p:ph type="dt" idx="1"/>
          </p:nvPr>
        </p:nvSpPr>
        <p:spPr/>
        <p:txBody>
          <a:bodyPr/>
          <a:lstStyle/>
          <a:p>
            <a:fld id="{0BBB6D7B-EBCD-4CEC-B6B2-A335E6C1E5E8}" type="datetime1">
              <a:rPr lang="en-US" smtClean="0"/>
              <a:t>12/18/2023</a:t>
            </a:fld>
            <a:endParaRPr lang="en-US"/>
          </a:p>
        </p:txBody>
      </p:sp>
    </p:spTree>
    <p:extLst>
      <p:ext uri="{BB962C8B-B14F-4D97-AF65-F5344CB8AC3E}">
        <p14:creationId xmlns:p14="http://schemas.microsoft.com/office/powerpoint/2010/main" val="669265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
        <p:nvSpPr>
          <p:cNvPr id="5" name="Date Placeholder 4">
            <a:extLst>
              <a:ext uri="{FF2B5EF4-FFF2-40B4-BE49-F238E27FC236}">
                <a16:creationId xmlns:a16="http://schemas.microsoft.com/office/drawing/2014/main" id="{97B22C54-6027-C5CE-6B91-004D7E0D1687}"/>
              </a:ext>
            </a:extLst>
          </p:cNvPr>
          <p:cNvSpPr>
            <a:spLocks noGrp="1"/>
          </p:cNvSpPr>
          <p:nvPr>
            <p:ph type="dt" idx="1"/>
          </p:nvPr>
        </p:nvSpPr>
        <p:spPr/>
        <p:txBody>
          <a:bodyPr/>
          <a:lstStyle/>
          <a:p>
            <a:fld id="{5E9D4FBE-5F6F-4646-9DB2-5801C45D76FA}" type="datetime1">
              <a:rPr lang="en-US" smtClean="0"/>
              <a:t>12/18/2023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188516" y="161036"/>
            <a:ext cx="9814966" cy="69532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r>
              <a:rPr lang="vi-VN"/>
              <a:t>KTĐT - Thiết kế hệ thống nhúng nâng cao</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r>
              <a:rPr lang="en-US"/>
              <a:t>12/18/2023</a:t>
            </a:r>
          </a:p>
        </p:txBody>
      </p:sp>
      <p:sp>
        <p:nvSpPr>
          <p:cNvPr id="6" name="Holder 6"/>
          <p:cNvSpPr>
            <a:spLocks noGrp="1"/>
          </p:cNvSpPr>
          <p:nvPr>
            <p:ph type="sldNum" sz="quarter" idx="7"/>
          </p:nvPr>
        </p:nvSpPr>
        <p:spPr>
          <a:xfrm>
            <a:off x="11074654" y="6466738"/>
            <a:ext cx="228600" cy="177800"/>
          </a:xfrm>
          <a:prstGeom prst="rect">
            <a:avLst/>
          </a:prstGeom>
        </p:spPr>
        <p:txBody>
          <a:bodyPr lIns="0" tIns="0" rIns="0" bIns="0"/>
          <a:lstStyle>
            <a:lvl1pPr>
              <a:defRPr sz="1200" b="0" i="0">
                <a:solidFill>
                  <a:srgbClr val="888888"/>
                </a:solidFill>
                <a:latin typeface="Calibri" panose="020F0502020204030204"/>
                <a:cs typeface="Calibri" panose="020F0502020204030204"/>
              </a:defRPr>
            </a:lvl1pPr>
          </a:lstStyle>
          <a:p>
            <a:pPr marL="38100">
              <a:lnSpc>
                <a:spcPts val="1240"/>
              </a:lnSpc>
            </a:pPr>
            <a:fld id="{81D60167-4931-47E6-BA6A-407CBD079E47}" type="slidenum">
              <a:rPr dirty="0"/>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r>
              <a:rPr lang="en-US"/>
              <a:t>12/18/2023</a:t>
            </a:r>
            <a:endParaRPr lang="en-US" dirty="0"/>
          </a:p>
        </p:txBody>
      </p:sp>
      <p:sp>
        <p:nvSpPr>
          <p:cNvPr id="6" name="Slide Number Placeholder 5"/>
          <p:cNvSpPr>
            <a:spLocks noGrp="1"/>
          </p:cNvSpPr>
          <p:nvPr>
            <p:ph type="sldNum" sz="quarter" idx="11"/>
          </p:nvPr>
        </p:nvSpPr>
        <p:spPr/>
        <p:txBody>
          <a:bodyPr/>
          <a:lstStyle>
            <a:lvl1pPr>
              <a:defRPr/>
            </a:lvl1pPr>
          </a:lstStyle>
          <a:p>
            <a:pPr>
              <a:defRPr/>
            </a:pPr>
            <a:fld id="{B81E5D7C-B618-4815-872B-615E019715C8}" type="slidenum">
              <a:rPr lang="en-US" altLang="en-US"/>
              <a:t>‹#›</a:t>
            </a:fld>
            <a:endParaRPr lang="en-US"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r>
              <a:rPr lang="en-US"/>
              <a:t>12/18/2023</a:t>
            </a:r>
            <a:endParaRPr lang="en-US" dirty="0"/>
          </a:p>
        </p:txBody>
      </p:sp>
      <p:sp>
        <p:nvSpPr>
          <p:cNvPr id="8" name="Slide Number Placeholder 5"/>
          <p:cNvSpPr>
            <a:spLocks noGrp="1"/>
          </p:cNvSpPr>
          <p:nvPr>
            <p:ph type="sldNum" sz="quarter" idx="11"/>
          </p:nvPr>
        </p:nvSpPr>
        <p:spPr/>
        <p:txBody>
          <a:bodyPr/>
          <a:lstStyle>
            <a:lvl1pPr>
              <a:defRPr/>
            </a:lvl1pPr>
          </a:lstStyle>
          <a:p>
            <a:pPr>
              <a:defRPr/>
            </a:pPr>
            <a:fld id="{38F11A44-A862-4664-B152-437168BDC7AD}" type="slidenum">
              <a:rPr lang="en-US" altLang="en-US"/>
              <a:t>‹#›</a:t>
            </a:fld>
            <a:endParaRPr lang="en-US"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r>
              <a:rPr lang="en-US"/>
              <a:t>12/18/2023</a:t>
            </a:r>
            <a:endParaRPr lang="en-US" dirty="0"/>
          </a:p>
        </p:txBody>
      </p:sp>
      <p:sp>
        <p:nvSpPr>
          <p:cNvPr id="4" name="Slide Number Placeholder 5"/>
          <p:cNvSpPr>
            <a:spLocks noGrp="1"/>
          </p:cNvSpPr>
          <p:nvPr>
            <p:ph type="sldNum" sz="quarter" idx="11"/>
          </p:nvPr>
        </p:nvSpPr>
        <p:spPr/>
        <p:txBody>
          <a:bodyPr/>
          <a:lstStyle>
            <a:lvl1pPr>
              <a:defRPr/>
            </a:lvl1pPr>
          </a:lstStyle>
          <a:p>
            <a:pPr>
              <a:defRPr/>
            </a:pPr>
            <a:fld id="{44024EA0-023A-4394-B41D-0D94A2CC51FC}" type="slidenum">
              <a:rPr lang="en-US" altLang="en-US"/>
              <a:t>‹#›</a:t>
            </a:fld>
            <a:endParaRPr lang="en-US"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r>
              <a:rPr lang="en-US"/>
              <a:t>12/18/2023</a:t>
            </a:r>
            <a:endParaRPr lang="en-US" dirty="0"/>
          </a:p>
        </p:txBody>
      </p:sp>
      <p:sp>
        <p:nvSpPr>
          <p:cNvPr id="3" name="Slide Number Placeholder 5"/>
          <p:cNvSpPr>
            <a:spLocks noGrp="1"/>
          </p:cNvSpPr>
          <p:nvPr>
            <p:ph type="sldNum" sz="quarter" idx="11"/>
          </p:nvPr>
        </p:nvSpPr>
        <p:spPr/>
        <p:txBody>
          <a:bodyPr/>
          <a:lstStyle>
            <a:lvl1pPr>
              <a:defRPr/>
            </a:lvl1pPr>
          </a:lstStyle>
          <a:p>
            <a:pPr>
              <a:defRPr/>
            </a:pPr>
            <a:fld id="{925BC356-66EB-4EB6-BA22-52E535F0F43C}" type="slidenum">
              <a:rPr lang="en-US" altLang="en-US"/>
              <a:t>‹#›</a:t>
            </a:fld>
            <a:endParaRPr lang="en-US"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r>
              <a:rPr lang="en-US"/>
              <a:t>12/18/2023</a:t>
            </a:r>
            <a:endParaRPr lang="en-US" dirty="0"/>
          </a:p>
        </p:txBody>
      </p:sp>
      <p:sp>
        <p:nvSpPr>
          <p:cNvPr id="6" name="Slide Number Placeholder 5"/>
          <p:cNvSpPr>
            <a:spLocks noGrp="1"/>
          </p:cNvSpPr>
          <p:nvPr>
            <p:ph type="sldNum" sz="quarter" idx="11"/>
          </p:nvPr>
        </p:nvSpPr>
        <p:spPr/>
        <p:txBody>
          <a:bodyPr/>
          <a:lstStyle>
            <a:lvl1pPr>
              <a:defRPr/>
            </a:lvl1pPr>
          </a:lstStyle>
          <a:p>
            <a:pPr>
              <a:defRPr/>
            </a:pPr>
            <a:fld id="{6490A14C-FE38-47E0-A166-6A92B5609635}" type="slidenum">
              <a:rPr lang="en-US" altLang="en-US" smtClean="0"/>
              <a:t>‹#›</a:t>
            </a:fld>
            <a:endParaRPr lang="en-US"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r>
              <a:rPr lang="en-US"/>
              <a:t>12/18/2023</a:t>
            </a:r>
            <a:endParaRPr lang="en-US" dirty="0"/>
          </a:p>
        </p:txBody>
      </p:sp>
      <p:sp>
        <p:nvSpPr>
          <p:cNvPr id="6" name="Slide Number Placeholder 5"/>
          <p:cNvSpPr>
            <a:spLocks noGrp="1"/>
          </p:cNvSpPr>
          <p:nvPr>
            <p:ph type="sldNum" sz="quarter" idx="11"/>
          </p:nvPr>
        </p:nvSpPr>
        <p:spPr/>
        <p:txBody>
          <a:bodyPr/>
          <a:lstStyle>
            <a:lvl1pPr>
              <a:defRPr/>
            </a:lvl1pPr>
          </a:lstStyle>
          <a:p>
            <a:pPr>
              <a:defRPr/>
            </a:pPr>
            <a:fld id="{26E36217-CF74-42D9-AA1B-F382635E75ED}" type="slidenum">
              <a:rPr lang="en-US" altLang="en-US"/>
              <a:t>‹#›</a:t>
            </a:fld>
            <a:endParaRPr lang="en-US"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r>
              <a:rPr lang="en-US"/>
              <a:t>12/18/2023</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r>
              <a:rPr lang="en-US"/>
              <a:t>12/18/2023</a:t>
            </a:r>
            <a:endParaRPr lang="en-US" dirty="0"/>
          </a:p>
        </p:txBody>
      </p:sp>
      <p:sp>
        <p:nvSpPr>
          <p:cNvPr id="5" name="Slide Number Placeholder 5"/>
          <p:cNvSpPr>
            <a:spLocks noGrp="1"/>
          </p:cNvSpPr>
          <p:nvPr>
            <p:ph type="sldNum" sz="quarter" idx="11"/>
          </p:nvPr>
        </p:nvSpPr>
        <p:spPr/>
        <p:txBody>
          <a:bodyPr/>
          <a:lstStyle>
            <a:lvl1pPr>
              <a:defRPr/>
            </a:lvl1pPr>
          </a:lstStyle>
          <a:p>
            <a:pPr>
              <a:defRPr/>
            </a:pPr>
            <a:r>
              <a:rPr lang="en-US" altLang="en-US"/>
              <a:t>Trang </a:t>
            </a:r>
            <a:fld id="{F2E6A920-2CC4-4FFE-AB77-C62AD5F41960}" type="slidenum">
              <a:rPr lang="en-US" altLang="en-US" smtClean="0"/>
              <a:t>‹#›</a:t>
            </a:fld>
            <a:endParaRPr lang="en-US"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Freeform 73"/>
          <p:cNvSpPr/>
          <p:nvPr/>
        </p:nvSpPr>
        <p:spPr bwMode="gray">
          <a:xfrm>
            <a:off x="0" y="381000"/>
            <a:ext cx="12175067" cy="914400"/>
          </a:xfrm>
          <a:custGeom>
            <a:avLst/>
            <a:gdLst>
              <a:gd name="T0" fmla="*/ 2147483646 w 5752"/>
              <a:gd name="T1" fmla="*/ 2147483646 h 444"/>
              <a:gd name="T2" fmla="*/ 2147483646 w 5752"/>
              <a:gd name="T3" fmla="*/ 2147483646 h 444"/>
              <a:gd name="T4" fmla="*/ 2147483646 w 5752"/>
              <a:gd name="T5" fmla="*/ 2147483646 h 444"/>
              <a:gd name="T6" fmla="*/ 2147483646 w 5752"/>
              <a:gd name="T7" fmla="*/ 2147483646 h 444"/>
              <a:gd name="T8" fmla="*/ 2147483646 w 5752"/>
              <a:gd name="T9" fmla="*/ 2147483646 h 444"/>
              <a:gd name="T10" fmla="*/ 0 w 5752"/>
              <a:gd name="T11" fmla="*/ 2147483646 h 444"/>
              <a:gd name="T12" fmla="*/ 0 w 5752"/>
              <a:gd name="T13" fmla="*/ 2147483646 h 444"/>
              <a:gd name="T14" fmla="*/ 2147483646 w 5752"/>
              <a:gd name="T15" fmla="*/ 2147483646 h 444"/>
              <a:gd name="T16" fmla="*/ 2147483646 w 5752"/>
              <a:gd name="T17" fmla="*/ 2147483646 h 444"/>
              <a:gd name="T18" fmla="*/ 2147483646 w 5752"/>
              <a:gd name="T19" fmla="*/ 2147483646 h 444"/>
              <a:gd name="T20" fmla="*/ 2147483646 w 5752"/>
              <a:gd name="T21" fmla="*/ 2147483646 h 444"/>
              <a:gd name="T22" fmla="*/ 2147483646 w 5752"/>
              <a:gd name="T23" fmla="*/ 2147483646 h 444"/>
              <a:gd name="T24" fmla="*/ 2147483646 w 5752"/>
              <a:gd name="T25" fmla="*/ 2147483646 h 4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52" h="444">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50195"/>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sz="1800"/>
          </a:p>
        </p:txBody>
      </p:sp>
      <p:sp>
        <p:nvSpPr>
          <p:cNvPr id="3" name="Freeform 39"/>
          <p:cNvSpPr/>
          <p:nvPr/>
        </p:nvSpPr>
        <p:spPr bwMode="gray">
          <a:xfrm>
            <a:off x="0" y="6346826"/>
            <a:ext cx="12175067" cy="511175"/>
          </a:xfrm>
          <a:custGeom>
            <a:avLst/>
            <a:gdLst>
              <a:gd name="T0" fmla="*/ 2147483646 w 5752"/>
              <a:gd name="T1" fmla="*/ 2147483646 h 444"/>
              <a:gd name="T2" fmla="*/ 2147483646 w 5752"/>
              <a:gd name="T3" fmla="*/ 2147483646 h 444"/>
              <a:gd name="T4" fmla="*/ 2147483646 w 5752"/>
              <a:gd name="T5" fmla="*/ 2147483646 h 444"/>
              <a:gd name="T6" fmla="*/ 2147483646 w 5752"/>
              <a:gd name="T7" fmla="*/ 2147483646 h 444"/>
              <a:gd name="T8" fmla="*/ 2147483646 w 5752"/>
              <a:gd name="T9" fmla="*/ 2147483646 h 444"/>
              <a:gd name="T10" fmla="*/ 0 w 5752"/>
              <a:gd name="T11" fmla="*/ 2147483646 h 444"/>
              <a:gd name="T12" fmla="*/ 0 w 5752"/>
              <a:gd name="T13" fmla="*/ 2147483646 h 444"/>
              <a:gd name="T14" fmla="*/ 2147483646 w 5752"/>
              <a:gd name="T15" fmla="*/ 2147483646 h 444"/>
              <a:gd name="T16" fmla="*/ 2147483646 w 5752"/>
              <a:gd name="T17" fmla="*/ 2147483646 h 444"/>
              <a:gd name="T18" fmla="*/ 2147483646 w 5752"/>
              <a:gd name="T19" fmla="*/ 2147483646 h 444"/>
              <a:gd name="T20" fmla="*/ 2147483646 w 5752"/>
              <a:gd name="T21" fmla="*/ 2147483646 h 444"/>
              <a:gd name="T22" fmla="*/ 2147483646 w 5752"/>
              <a:gd name="T23" fmla="*/ 2147483646 h 444"/>
              <a:gd name="T24" fmla="*/ 2147483646 w 5752"/>
              <a:gd name="T25" fmla="*/ 2147483646 h 4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52" h="444">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50195"/>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sz="1800"/>
          </a:p>
        </p:txBody>
      </p:sp>
      <p:sp>
        <p:nvSpPr>
          <p:cNvPr id="4" name="TextBox 9"/>
          <p:cNvSpPr txBox="1">
            <a:spLocks noChangeArrowheads="1"/>
          </p:cNvSpPr>
          <p:nvPr userDrawn="1"/>
        </p:nvSpPr>
        <p:spPr bwMode="auto">
          <a:xfrm>
            <a:off x="-130175" y="318235"/>
            <a:ext cx="12435417" cy="1200329"/>
          </a:xfrm>
          <a:prstGeom prst="rect">
            <a:avLst/>
          </a:prstGeom>
          <a:noFill/>
          <a:ln>
            <a:noFill/>
          </a:ln>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r>
              <a:rPr lang="en-US" altLang="en-US" sz="2400" b="1" dirty="0">
                <a:solidFill>
                  <a:srgbClr val="170272"/>
                </a:solidFill>
                <a:latin typeface="Times New Roman" panose="02020603050405020304" pitchFamily="18" charset="0"/>
              </a:rPr>
              <a:t>ĐẠI HỌC QUỐC GIA TP.HỒ CHÍ MINH</a:t>
            </a:r>
          </a:p>
          <a:p>
            <a:pPr algn="ctr" eaLnBrk="1" hangingPunct="1">
              <a:defRPr/>
            </a:pPr>
            <a:r>
              <a:rPr lang="en-US" altLang="en-US" sz="2400" b="1" dirty="0">
                <a:solidFill>
                  <a:srgbClr val="170272"/>
                </a:solidFill>
                <a:latin typeface="Times New Roman" panose="02020603050405020304" pitchFamily="18" charset="0"/>
              </a:rPr>
              <a:t>TRƯỜNG ĐẠI HỌC BÁCH KHOA</a:t>
            </a:r>
          </a:p>
          <a:p>
            <a:pPr algn="ctr" eaLnBrk="1" hangingPunct="1">
              <a:defRPr/>
            </a:pPr>
            <a:r>
              <a:rPr lang="en-US" altLang="en-US" sz="2400" b="1" dirty="0">
                <a:solidFill>
                  <a:srgbClr val="170272"/>
                </a:solidFill>
                <a:latin typeface="Times New Roman" panose="02020603050405020304" pitchFamily="18" charset="0"/>
              </a:rPr>
              <a:t>KHOA ĐIỆN-ĐIỆN </a:t>
            </a:r>
            <a:r>
              <a:rPr lang="en-US" altLang="en-US" sz="2400" b="1">
                <a:solidFill>
                  <a:srgbClr val="170272"/>
                </a:solidFill>
                <a:latin typeface="Times New Roman" panose="02020603050405020304" pitchFamily="18" charset="0"/>
              </a:rPr>
              <a:t>TỬ </a:t>
            </a:r>
            <a:endParaRPr lang="en-US" altLang="en-US" sz="2400" b="1" dirty="0">
              <a:solidFill>
                <a:srgbClr val="170272"/>
              </a:solidFill>
              <a:latin typeface="Times New Roman" panose="02020603050405020304" pitchFamily="18" charset="0"/>
            </a:endParaRPr>
          </a:p>
        </p:txBody>
      </p:sp>
      <p:sp>
        <p:nvSpPr>
          <p:cNvPr id="5" name="TextBox 10"/>
          <p:cNvSpPr txBox="1">
            <a:spLocks noChangeArrowheads="1"/>
          </p:cNvSpPr>
          <p:nvPr userDrawn="1"/>
        </p:nvSpPr>
        <p:spPr bwMode="auto">
          <a:xfrm>
            <a:off x="4470400" y="6096000"/>
            <a:ext cx="3860800" cy="336550"/>
          </a:xfrm>
          <a:prstGeom prst="rect">
            <a:avLst/>
          </a:prstGeom>
          <a:noFill/>
          <a:ln>
            <a:noFill/>
          </a:ln>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ltLang="en-US" sz="1600" dirty="0">
              <a:latin typeface="Times New Roman" panose="02020603050405020304" pitchFamily="18" charset="0"/>
            </a:endParaRPr>
          </a:p>
        </p:txBody>
      </p:sp>
      <p:sp>
        <p:nvSpPr>
          <p:cNvPr id="6" name="TextBox 12"/>
          <p:cNvSpPr txBox="1">
            <a:spLocks noChangeArrowheads="1"/>
          </p:cNvSpPr>
          <p:nvPr userDrawn="1"/>
        </p:nvSpPr>
        <p:spPr bwMode="auto">
          <a:xfrm>
            <a:off x="3975100" y="6477000"/>
            <a:ext cx="4851400" cy="400110"/>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r>
              <a:rPr lang="en-US" altLang="en-US" sz="2000" b="1" err="1">
                <a:solidFill>
                  <a:srgbClr val="2F6ACB"/>
                </a:solidFill>
                <a:latin typeface="Times New Roman" panose="02020603050405020304" pitchFamily="18" charset="0"/>
              </a:rPr>
              <a:t>TP</a:t>
            </a:r>
            <a:r>
              <a:rPr lang="en-US" altLang="en-US" sz="2000" b="1">
                <a:solidFill>
                  <a:srgbClr val="2F6ACB"/>
                </a:solidFill>
                <a:latin typeface="Times New Roman" panose="02020603050405020304" pitchFamily="18" charset="0"/>
              </a:rPr>
              <a:t>. HỒ CHÍ MINH 12/2023</a:t>
            </a:r>
            <a:endParaRPr lang="en-US" altLang="en-US" sz="2000" b="1" dirty="0">
              <a:solidFill>
                <a:srgbClr val="2F6ACB"/>
              </a:solidFill>
              <a:latin typeface="Times New Roman" panose="02020603050405020304" pitchFamily="18" charset="0"/>
            </a:endParaRPr>
          </a:p>
        </p:txBody>
      </p:sp>
      <p:sp>
        <p:nvSpPr>
          <p:cNvPr id="7" name="TextBox 12"/>
          <p:cNvSpPr txBox="1">
            <a:spLocks noChangeArrowheads="1"/>
          </p:cNvSpPr>
          <p:nvPr userDrawn="1"/>
        </p:nvSpPr>
        <p:spPr bwMode="auto">
          <a:xfrm>
            <a:off x="0" y="1848013"/>
            <a:ext cx="12192001" cy="4154984"/>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r>
              <a:rPr lang="en-US" altLang="en-US" sz="3200" b="1">
                <a:solidFill>
                  <a:srgbClr val="3376C7"/>
                </a:solidFill>
                <a:latin typeface="Times New Roman" panose="02020603050405020304" pitchFamily="18" charset="0"/>
              </a:rPr>
              <a:t>BÁO CÁO BÀI TẬP LỚN</a:t>
            </a:r>
            <a:endParaRPr lang="en-US" altLang="en-US" sz="3200" b="1" dirty="0">
              <a:solidFill>
                <a:srgbClr val="3376C7"/>
              </a:solidFill>
              <a:latin typeface="Times New Roman" panose="02020603050405020304" pitchFamily="18" charset="0"/>
            </a:endParaRPr>
          </a:p>
          <a:p>
            <a:pPr algn="ctr">
              <a:defRPr/>
            </a:pPr>
            <a:r>
              <a:rPr lang="en-US" sz="3200" b="1">
                <a:solidFill>
                  <a:srgbClr val="002060"/>
                </a:solidFill>
                <a:latin typeface="Times New Roman" panose="02020603050405020304" pitchFamily="18" charset="0"/>
              </a:rPr>
              <a:t>ACCESS CONTROL SYSTEM USING RFID</a:t>
            </a:r>
          </a:p>
          <a:p>
            <a:pPr algn="ctr">
              <a:defRPr/>
            </a:pPr>
            <a:r>
              <a:rPr lang="en-US" sz="3200" b="1">
                <a:solidFill>
                  <a:srgbClr val="002060"/>
                </a:solidFill>
                <a:latin typeface="Times New Roman" panose="02020603050405020304" pitchFamily="18" charset="0"/>
              </a:rPr>
              <a:t> (HỆ THỐNG KIỂM SOÁT TRUY CẬP SỬ DỤNG RFID )</a:t>
            </a:r>
          </a:p>
          <a:p>
            <a:pPr algn="ctr">
              <a:defRPr/>
            </a:pPr>
            <a:r>
              <a:rPr lang="en-US" sz="3200" b="1">
                <a:solidFill>
                  <a:srgbClr val="002060"/>
                </a:solidFill>
                <a:latin typeface="Times New Roman" panose="02020603050405020304" pitchFamily="18" charset="0"/>
              </a:rPr>
              <a:t>VERSION 2.0</a:t>
            </a:r>
            <a:endParaRPr lang="en-US" sz="3200" b="1" dirty="0">
              <a:solidFill>
                <a:srgbClr val="002060"/>
              </a:solidFill>
              <a:latin typeface="Times New Roman" panose="02020603050405020304" pitchFamily="18" charset="0"/>
            </a:endParaRPr>
          </a:p>
          <a:p>
            <a:pPr algn="ctr" eaLnBrk="1" hangingPunct="1">
              <a:defRPr/>
            </a:pPr>
            <a:r>
              <a:rPr lang="en-US" sz="2000" dirty="0">
                <a:solidFill>
                  <a:schemeClr val="accent6">
                    <a:lumMod val="75000"/>
                  </a:schemeClr>
                </a:solidFill>
                <a:latin typeface="Times New Roman" panose="02020603050405020304" pitchFamily="18" charset="0"/>
              </a:rPr>
              <a:t> </a:t>
            </a:r>
            <a:br>
              <a:rPr lang="en-US" sz="2000" dirty="0">
                <a:latin typeface="Times New Roman" panose="02020603050405020304" pitchFamily="18" charset="0"/>
              </a:rPr>
            </a:br>
            <a:r>
              <a:rPr lang="en-US" sz="2400" b="1" dirty="0">
                <a:solidFill>
                  <a:srgbClr val="FF0000"/>
                </a:solidFill>
                <a:latin typeface="Times New Roman" panose="02020603050405020304" pitchFamily="18" charset="0"/>
              </a:rPr>
              <a:t>MÔN HỌC</a:t>
            </a:r>
            <a:r>
              <a:rPr lang="en-US" sz="2400" b="1">
                <a:solidFill>
                  <a:srgbClr val="FF0000"/>
                </a:solidFill>
                <a:latin typeface="Times New Roman" panose="02020603050405020304" pitchFamily="18" charset="0"/>
              </a:rPr>
              <a:t>: THIẾT KẾ HỆ THỐNG NHÚNG NÂNG CAO</a:t>
            </a:r>
          </a:p>
          <a:p>
            <a:pPr algn="ctr" eaLnBrk="1" hangingPunct="1">
              <a:defRPr/>
            </a:pPr>
            <a:endParaRPr lang="en-US" altLang="en-US" sz="2400" b="1" dirty="0">
              <a:solidFill>
                <a:srgbClr val="170272"/>
              </a:solidFill>
              <a:latin typeface="Times New Roman" panose="02020603050405020304" pitchFamily="18" charset="0"/>
            </a:endParaRPr>
          </a:p>
          <a:p>
            <a:pPr eaLnBrk="1" hangingPunct="1">
              <a:defRPr/>
            </a:pPr>
            <a:r>
              <a:rPr lang="en-US" altLang="en-US" sz="2400" b="1">
                <a:solidFill>
                  <a:srgbClr val="3376C7"/>
                </a:solidFill>
                <a:latin typeface="Times New Roman" panose="02020603050405020304" pitchFamily="18" charset="0"/>
              </a:rPr>
              <a:t>	 			</a:t>
            </a:r>
            <a:r>
              <a:rPr lang="en-US" altLang="en-US" sz="2200" b="1">
                <a:solidFill>
                  <a:schemeClr val="tx2"/>
                </a:solidFill>
                <a:latin typeface="Times New Roman" panose="02020603050405020304" pitchFamily="18" charset="0"/>
              </a:rPr>
              <a:t>GVHD	:</a:t>
            </a:r>
            <a:r>
              <a:rPr lang="en-US" sz="2200" b="1">
                <a:solidFill>
                  <a:schemeClr val="tx2"/>
                </a:solidFill>
                <a:latin typeface="Times New Roman" panose="02020603050405020304" pitchFamily="18" charset="0"/>
                <a:cs typeface="Times New Roman" panose="02020603050405020304" pitchFamily="18" charset="0"/>
              </a:rPr>
              <a:t> </a:t>
            </a:r>
            <a:r>
              <a:rPr lang="en-US" sz="2200" b="0">
                <a:solidFill>
                  <a:schemeClr val="tx2"/>
                </a:solidFill>
                <a:latin typeface="Times New Roman" panose="02020603050405020304" pitchFamily="18" charset="0"/>
                <a:cs typeface="Times New Roman" panose="02020603050405020304" pitchFamily="18" charset="0"/>
              </a:rPr>
              <a:t>P</a:t>
            </a:r>
            <a:r>
              <a:rPr lang="en-US" sz="2200" b="0">
                <a:solidFill>
                  <a:schemeClr val="tx2"/>
                </a:solidFill>
                <a:latin typeface="Times New Roman" panose="02020603050405020304" pitchFamily="18" charset="0"/>
                <a:ea typeface="Calibri" panose="020F0502020204030204" charset="0"/>
                <a:cs typeface="Times New Roman" panose="02020603050405020304" pitchFamily="18" charset="0"/>
              </a:rPr>
              <a:t>GS.TS. Trương Quang Vinh</a:t>
            </a:r>
            <a:endParaRPr lang="en-US" sz="2200" b="0">
              <a:solidFill>
                <a:schemeClr val="tx2"/>
              </a:solidFill>
              <a:latin typeface="Times New Roman" panose="02020603050405020304" pitchFamily="18" charset="0"/>
              <a:cs typeface="Times New Roman" panose="02020603050405020304" pitchFamily="18" charset="0"/>
            </a:endParaRPr>
          </a:p>
          <a:p>
            <a:pPr eaLnBrk="1" hangingPunct="1">
              <a:defRPr/>
            </a:pPr>
            <a:r>
              <a:rPr lang="en-US" altLang="en-US" sz="2200" b="1" dirty="0">
                <a:solidFill>
                  <a:schemeClr val="tx2"/>
                </a:solidFill>
                <a:latin typeface="Times New Roman" panose="02020603050405020304" pitchFamily="18" charset="0"/>
              </a:rPr>
              <a:t>	  	</a:t>
            </a:r>
            <a:r>
              <a:rPr lang="en-US" altLang="en-US" sz="2200" b="1">
                <a:solidFill>
                  <a:schemeClr val="tx2"/>
                </a:solidFill>
                <a:latin typeface="Times New Roman" panose="02020603050405020304" pitchFamily="18" charset="0"/>
              </a:rPr>
              <a:t>		HVTH</a:t>
            </a:r>
            <a:r>
              <a:rPr lang="en-US" altLang="en-US" sz="2200" b="1" dirty="0">
                <a:solidFill>
                  <a:schemeClr val="tx2"/>
                </a:solidFill>
                <a:latin typeface="Times New Roman" panose="02020603050405020304" pitchFamily="18" charset="0"/>
              </a:rPr>
              <a:t>	</a:t>
            </a:r>
            <a:r>
              <a:rPr lang="en-US" altLang="en-US" sz="2200" b="1">
                <a:solidFill>
                  <a:schemeClr val="tx2">
                    <a:lumMod val="75000"/>
                  </a:schemeClr>
                </a:solidFill>
                <a:latin typeface="Times New Roman" panose="02020603050405020304" pitchFamily="18" charset="0"/>
                <a:cs typeface="Times New Roman" panose="02020603050405020304" pitchFamily="18" charset="0"/>
              </a:rPr>
              <a:t>: </a:t>
            </a:r>
            <a:r>
              <a:rPr lang="en-US" altLang="en-US" sz="2200" b="0">
                <a:solidFill>
                  <a:schemeClr val="tx2">
                    <a:lumMod val="75000"/>
                  </a:schemeClr>
                </a:solidFill>
                <a:latin typeface="Times New Roman" panose="02020603050405020304" pitchFamily="18" charset="0"/>
                <a:cs typeface="Times New Roman" panose="02020603050405020304" pitchFamily="18" charset="0"/>
              </a:rPr>
              <a:t>Huỳnh Văn Phận</a:t>
            </a:r>
            <a:r>
              <a:rPr lang="en-US" sz="2200" dirty="0">
                <a:solidFill>
                  <a:schemeClr val="tx2">
                    <a:lumMod val="75000"/>
                  </a:schemeClr>
                </a:solidFill>
                <a:latin typeface="Times New Roman" panose="02020603050405020304" pitchFamily="18" charset="0"/>
                <a:cs typeface="Times New Roman" panose="02020603050405020304" pitchFamily="18" charset="0"/>
              </a:rPr>
              <a:t>		</a:t>
            </a:r>
            <a:r>
              <a:rPr lang="en-US" sz="2200">
                <a:solidFill>
                  <a:schemeClr val="tx2">
                    <a:lumMod val="75000"/>
                  </a:schemeClr>
                </a:solidFill>
                <a:latin typeface="Times New Roman" panose="02020603050405020304" pitchFamily="18" charset="0"/>
                <a:cs typeface="Times New Roman" panose="02020603050405020304" pitchFamily="18" charset="0"/>
              </a:rPr>
              <a:t>- 2170791 </a:t>
            </a:r>
            <a:endParaRPr lang="en-US" sz="2200" dirty="0">
              <a:solidFill>
                <a:schemeClr val="tx2">
                  <a:lumMod val="75000"/>
                </a:schemeClr>
              </a:solidFill>
              <a:latin typeface="Times New Roman" panose="02020603050405020304" pitchFamily="18" charset="0"/>
              <a:cs typeface="Times New Roman" panose="02020603050405020304" pitchFamily="18" charset="0"/>
            </a:endParaRPr>
          </a:p>
          <a:p>
            <a:pPr eaLnBrk="1" hangingPunct="1">
              <a:defRPr/>
            </a:pPr>
            <a:r>
              <a:rPr lang="en-US" sz="2200" dirty="0">
                <a:solidFill>
                  <a:schemeClr val="tx2">
                    <a:lumMod val="75000"/>
                  </a:schemeClr>
                </a:solidFill>
                <a:latin typeface="Times New Roman" panose="02020603050405020304" pitchFamily="18" charset="0"/>
                <a:cs typeface="Times New Roman" panose="02020603050405020304" pitchFamily="18" charset="0"/>
              </a:rPr>
              <a:t>				</a:t>
            </a:r>
            <a:r>
              <a:rPr lang="en-US" sz="2200">
                <a:solidFill>
                  <a:schemeClr val="tx2">
                    <a:lumMod val="75000"/>
                  </a:schemeClr>
                </a:solidFill>
                <a:latin typeface="Times New Roman" panose="02020603050405020304" pitchFamily="18" charset="0"/>
                <a:cs typeface="Times New Roman" panose="02020603050405020304" pitchFamily="18" charset="0"/>
              </a:rPr>
              <a:t>  	  Huỳnh </a:t>
            </a:r>
            <a:r>
              <a:rPr lang="en-US" sz="2200" dirty="0" err="1">
                <a:solidFill>
                  <a:schemeClr val="tx2">
                    <a:lumMod val="75000"/>
                  </a:schemeClr>
                </a:solidFill>
                <a:latin typeface="Times New Roman" panose="02020603050405020304" pitchFamily="18" charset="0"/>
                <a:cs typeface="Times New Roman" panose="02020603050405020304" pitchFamily="18" charset="0"/>
              </a:rPr>
              <a:t>Phạm</a:t>
            </a:r>
            <a:r>
              <a:rPr lang="en-US" sz="2200" dirty="0">
                <a:solidFill>
                  <a:schemeClr val="tx2">
                    <a:lumMod val="75000"/>
                  </a:schemeClr>
                </a:solidFill>
                <a:latin typeface="Times New Roman" panose="02020603050405020304" pitchFamily="18" charset="0"/>
                <a:cs typeface="Times New Roman" panose="02020603050405020304" pitchFamily="18" charset="0"/>
              </a:rPr>
              <a:t> </a:t>
            </a:r>
            <a:r>
              <a:rPr lang="en-US" sz="2200" dirty="0" err="1">
                <a:solidFill>
                  <a:schemeClr val="tx2">
                    <a:lumMod val="75000"/>
                  </a:schemeClr>
                </a:solidFill>
                <a:latin typeface="Times New Roman" panose="02020603050405020304" pitchFamily="18" charset="0"/>
                <a:cs typeface="Times New Roman" panose="02020603050405020304" pitchFamily="18" charset="0"/>
              </a:rPr>
              <a:t>Nhất</a:t>
            </a:r>
            <a:r>
              <a:rPr lang="en-US" sz="2200" dirty="0">
                <a:solidFill>
                  <a:schemeClr val="tx2">
                    <a:lumMod val="75000"/>
                  </a:schemeClr>
                </a:solidFill>
                <a:latin typeface="Times New Roman" panose="02020603050405020304" pitchFamily="18" charset="0"/>
                <a:cs typeface="Times New Roman" panose="02020603050405020304" pitchFamily="18" charset="0"/>
              </a:rPr>
              <a:t> </a:t>
            </a:r>
            <a:r>
              <a:rPr lang="en-US" sz="2200" dirty="0" err="1">
                <a:solidFill>
                  <a:schemeClr val="tx2">
                    <a:lumMod val="75000"/>
                  </a:schemeClr>
                </a:solidFill>
                <a:latin typeface="Times New Roman" panose="02020603050405020304" pitchFamily="18" charset="0"/>
                <a:cs typeface="Times New Roman" panose="02020603050405020304" pitchFamily="18" charset="0"/>
              </a:rPr>
              <a:t>Triều</a:t>
            </a:r>
            <a:r>
              <a:rPr lang="en-US" sz="2200" dirty="0">
                <a:solidFill>
                  <a:schemeClr val="tx2">
                    <a:lumMod val="75000"/>
                  </a:schemeClr>
                </a:solidFill>
                <a:latin typeface="Times New Roman" panose="02020603050405020304" pitchFamily="18" charset="0"/>
                <a:cs typeface="Times New Roman" panose="02020603050405020304" pitchFamily="18" charset="0"/>
              </a:rPr>
              <a:t> 	- </a:t>
            </a:r>
            <a:r>
              <a:rPr lang="en-US" sz="2200">
                <a:solidFill>
                  <a:schemeClr val="tx2">
                    <a:lumMod val="75000"/>
                  </a:schemeClr>
                </a:solidFill>
                <a:latin typeface="Times New Roman" panose="02020603050405020304" pitchFamily="18" charset="0"/>
                <a:cs typeface="Times New Roman" panose="02020603050405020304" pitchFamily="18" charset="0"/>
              </a:rPr>
              <a:t>2370014 </a:t>
            </a:r>
            <a:endParaRPr lang="en-US" sz="2200" dirty="0">
              <a:solidFill>
                <a:schemeClr val="tx2">
                  <a:lumMod val="75000"/>
                </a:schemeClr>
              </a:solidFill>
              <a:latin typeface="Times New Roman" panose="02020603050405020304" pitchFamily="18" charset="0"/>
              <a:cs typeface="Times New Roman" panose="02020603050405020304" pitchFamily="18" charset="0"/>
            </a:endParaRPr>
          </a:p>
        </p:txBody>
      </p:sp>
      <p:pic>
        <p:nvPicPr>
          <p:cNvPr id="8" name="Picture 1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074400" y="346761"/>
            <a:ext cx="990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lide Number Placeholder 8"/>
          <p:cNvSpPr>
            <a:spLocks noGrp="1" noChangeArrowheads="1"/>
          </p:cNvSpPr>
          <p:nvPr>
            <p:ph type="sldNum" sz="quarter" idx="10"/>
          </p:nvPr>
        </p:nvSpPr>
        <p:spPr>
          <a:xfrm>
            <a:off x="11074400" y="6579152"/>
            <a:ext cx="1100667" cy="247650"/>
          </a:xfrm>
        </p:spPr>
        <p:txBody>
          <a:bodyPr/>
          <a:lstStyle>
            <a:lvl1pPr>
              <a:defRPr sz="1000"/>
            </a:lvl1pPr>
          </a:lstStyle>
          <a:p>
            <a:pPr>
              <a:defRPr/>
            </a:pPr>
            <a:r>
              <a:rPr lang="en-US" altLang="en-US"/>
              <a:t>Trang </a:t>
            </a:r>
            <a:fld id="{FE47C2A6-B9A9-4589-8C88-9C471BB9F4C3}" type="slidenum">
              <a:rPr lang="en-US" altLang="en-US" smtClean="0"/>
              <a:t>‹#›</a:t>
            </a:fld>
            <a:endParaRPr lang="en-US" altLang="en-US"/>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bg1"/>
                </a:solidFill>
                <a:latin typeface="Times New Roman" panose="02020603050405020304"/>
                <a:cs typeface="Times New Roman" panose="02020603050405020304"/>
              </a:defRPr>
            </a:lvl1pPr>
          </a:lstStyle>
          <a:p>
            <a:endParaRPr/>
          </a:p>
        </p:txBody>
      </p:sp>
      <p:sp>
        <p:nvSpPr>
          <p:cNvPr id="3" name="Holder 3"/>
          <p:cNvSpPr>
            <a:spLocks noGrp="1"/>
          </p:cNvSpPr>
          <p:nvPr>
            <p:ph type="body" idx="1"/>
          </p:nvPr>
        </p:nvSpPr>
        <p:spPr/>
        <p:txBody>
          <a:bodyPr lIns="0" tIns="0" rIns="0" bIns="0"/>
          <a:lstStyle>
            <a:lvl1pPr>
              <a:defRPr sz="2800" b="1" i="0">
                <a:solidFill>
                  <a:schemeClr val="tx1"/>
                </a:solidFill>
                <a:latin typeface="Times New Roman" panose="02020603050405020304"/>
                <a:cs typeface="Times New Roman" panose="02020603050405020304"/>
              </a:defRPr>
            </a:lvl1pPr>
          </a:lstStyle>
          <a:p>
            <a:endParaRPr/>
          </a:p>
        </p:txBody>
      </p:sp>
      <p:sp>
        <p:nvSpPr>
          <p:cNvPr id="4" name="Holder 4"/>
          <p:cNvSpPr>
            <a:spLocks noGrp="1"/>
          </p:cNvSpPr>
          <p:nvPr>
            <p:ph type="ftr" sz="quarter" idx="5"/>
          </p:nvPr>
        </p:nvSpPr>
        <p:spPr>
          <a:xfrm>
            <a:off x="137755" y="6518987"/>
            <a:ext cx="3614255" cy="492443"/>
          </a:xfrm>
        </p:spPr>
        <p:txBody>
          <a:bodyPr lIns="0" tIns="0" rIns="0" bIns="0"/>
          <a:lstStyle>
            <a:lvl1pPr algn="l">
              <a:defRPr sz="1600">
                <a:solidFill>
                  <a:schemeClr val="accent1">
                    <a:lumMod val="50000"/>
                  </a:schemeClr>
                </a:solidFill>
              </a:defRPr>
            </a:lvl1pPr>
          </a:lstStyle>
          <a:p>
            <a:r>
              <a:rPr lang="vi-VN"/>
              <a:t>KTĐT - Thiết kế hệ thống nhúng nâng cao</a:t>
            </a:r>
          </a:p>
        </p:txBody>
      </p:sp>
      <p:sp>
        <p:nvSpPr>
          <p:cNvPr id="5" name="Holder 5"/>
          <p:cNvSpPr>
            <a:spLocks noGrp="1"/>
          </p:cNvSpPr>
          <p:nvPr>
            <p:ph type="dt" sz="half" idx="6"/>
          </p:nvPr>
        </p:nvSpPr>
        <p:spPr>
          <a:xfrm>
            <a:off x="8515530" y="6518985"/>
            <a:ext cx="1101521" cy="246221"/>
          </a:xfrm>
        </p:spPr>
        <p:txBody>
          <a:bodyPr lIns="0" tIns="0" rIns="0" bIns="0"/>
          <a:lstStyle>
            <a:lvl1pPr algn="l">
              <a:defRPr sz="1600">
                <a:solidFill>
                  <a:schemeClr val="accent1">
                    <a:lumMod val="50000"/>
                  </a:schemeClr>
                </a:solidFill>
              </a:defRPr>
            </a:lvl1pPr>
          </a:lstStyle>
          <a:p>
            <a:r>
              <a:rPr lang="en-US"/>
              <a:t>12/18/2023</a:t>
            </a:r>
          </a:p>
        </p:txBody>
      </p:sp>
      <p:sp>
        <p:nvSpPr>
          <p:cNvPr id="6" name="Holder 6"/>
          <p:cNvSpPr>
            <a:spLocks noGrp="1"/>
          </p:cNvSpPr>
          <p:nvPr>
            <p:ph type="sldNum" sz="quarter" idx="7"/>
          </p:nvPr>
        </p:nvSpPr>
        <p:spPr>
          <a:xfrm>
            <a:off x="10656239" y="6440117"/>
            <a:ext cx="1358874" cy="325089"/>
          </a:xfrm>
          <a:prstGeom prst="rect">
            <a:avLst/>
          </a:prstGeom>
        </p:spPr>
        <p:txBody>
          <a:bodyPr lIns="0" tIns="0" rIns="0" bIns="0"/>
          <a:lstStyle>
            <a:lvl1pPr algn="r">
              <a:lnSpc>
                <a:spcPct val="150000"/>
              </a:lnSpc>
              <a:defRPr sz="1600" b="0" i="0">
                <a:solidFill>
                  <a:schemeClr val="accent1">
                    <a:lumMod val="50000"/>
                  </a:schemeClr>
                </a:solidFill>
                <a:latin typeface="+mj-lt"/>
                <a:cs typeface="Calibri" panose="020F0502020204030204"/>
              </a:defRPr>
            </a:lvl1pPr>
          </a:lstStyle>
          <a:p>
            <a:pPr marL="38100"/>
            <a:r>
              <a:rPr lang="en-US"/>
              <a:t>Trang </a:t>
            </a:r>
            <a:fld id="{81D60167-4931-47E6-BA6A-407CBD079E47}" type="slidenum">
              <a:rPr smtClean="0"/>
              <a:t>‹#›</a:t>
            </a:fld>
            <a:endParaRPr dirty="0"/>
          </a:p>
        </p:txBody>
      </p:sp>
      <p:sp>
        <p:nvSpPr>
          <p:cNvPr id="7" name="Holder 4"/>
          <p:cNvSpPr txBox="1"/>
          <p:nvPr userDrawn="1"/>
        </p:nvSpPr>
        <p:spPr>
          <a:xfrm>
            <a:off x="3752011" y="6518986"/>
            <a:ext cx="3901440" cy="246221"/>
          </a:xfrm>
          <a:prstGeom prst="rect">
            <a:avLst/>
          </a:prstGeom>
        </p:spPr>
        <p:txBody>
          <a:bodyPr wrap="square" lIns="0" tIns="0" rIns="0" bIns="0">
            <a:spAutoFit/>
          </a:bodyPr>
          <a:lstStyle>
            <a:lvl1pPr marL="0" algn="ct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accent1">
                    <a:lumMod val="50000"/>
                  </a:schemeClr>
                </a:solidFill>
              </a:rPr>
              <a:t>Nhóm 6</a:t>
            </a:r>
            <a:endParaRPr lang="vi-VN" b="1">
              <a:solidFill>
                <a:schemeClr val="accent1">
                  <a:lumMod val="50000"/>
                </a:scheme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112193" y="108150"/>
            <a:ext cx="868462" cy="881840"/>
          </a:xfrm>
          <a:prstGeom prst="rect">
            <a:avLst/>
          </a:prstGeom>
        </p:spPr>
      </p:pic>
      <p:sp>
        <p:nvSpPr>
          <p:cNvPr id="17" name="bg object 17"/>
          <p:cNvSpPr/>
          <p:nvPr/>
        </p:nvSpPr>
        <p:spPr>
          <a:xfrm>
            <a:off x="1523" y="1171955"/>
            <a:ext cx="12192000" cy="0"/>
          </a:xfrm>
          <a:custGeom>
            <a:avLst/>
            <a:gdLst/>
            <a:ahLst/>
            <a:cxnLst/>
            <a:rect l="l" t="t" r="r" b="b"/>
            <a:pathLst>
              <a:path w="12192000">
                <a:moveTo>
                  <a:pt x="0" y="0"/>
                </a:moveTo>
                <a:lnTo>
                  <a:pt x="12192000" y="0"/>
                </a:lnTo>
              </a:path>
            </a:pathLst>
          </a:custGeom>
          <a:ln w="76200">
            <a:solidFill>
              <a:srgbClr val="5B9BD4"/>
            </a:solidFill>
          </a:ln>
        </p:spPr>
        <p:txBody>
          <a:bodyPr wrap="square" lIns="0" tIns="0" rIns="0" bIns="0" rtlCol="0"/>
          <a:lstStyle/>
          <a:p>
            <a:endParaRPr/>
          </a:p>
        </p:txBody>
      </p:sp>
      <p:sp>
        <p:nvSpPr>
          <p:cNvPr id="18" name="bg object 18"/>
          <p:cNvSpPr/>
          <p:nvPr/>
        </p:nvSpPr>
        <p:spPr>
          <a:xfrm>
            <a:off x="6630923" y="1171955"/>
            <a:ext cx="0" cy="5448935"/>
          </a:xfrm>
          <a:custGeom>
            <a:avLst/>
            <a:gdLst/>
            <a:ahLst/>
            <a:cxnLst/>
            <a:rect l="l" t="t" r="r" b="b"/>
            <a:pathLst>
              <a:path h="5448934">
                <a:moveTo>
                  <a:pt x="0" y="0"/>
                </a:moveTo>
                <a:lnTo>
                  <a:pt x="0" y="5448414"/>
                </a:lnTo>
              </a:path>
            </a:pathLst>
          </a:custGeom>
          <a:ln w="38100">
            <a:solidFill>
              <a:srgbClr val="5B9BD4"/>
            </a:solidFill>
          </a:ln>
        </p:spPr>
        <p:txBody>
          <a:bodyPr wrap="square" lIns="0" tIns="0" rIns="0" bIns="0" rtlCol="0"/>
          <a:lstStyle/>
          <a:p>
            <a:endParaRPr/>
          </a:p>
        </p:txBody>
      </p:sp>
      <p:pic>
        <p:nvPicPr>
          <p:cNvPr id="19" name="bg object 19"/>
          <p:cNvPicPr/>
          <p:nvPr/>
        </p:nvPicPr>
        <p:blipFill>
          <a:blip r:embed="rId3" cstate="print"/>
          <a:stretch>
            <a:fillRect/>
          </a:stretch>
        </p:blipFill>
        <p:spPr>
          <a:xfrm>
            <a:off x="997457" y="2901792"/>
            <a:ext cx="2819400" cy="362179"/>
          </a:xfrm>
          <a:prstGeom prst="rect">
            <a:avLst/>
          </a:prstGeom>
        </p:spPr>
      </p:pic>
      <p:pic>
        <p:nvPicPr>
          <p:cNvPr id="20" name="bg object 20"/>
          <p:cNvPicPr/>
          <p:nvPr/>
        </p:nvPicPr>
        <p:blipFill>
          <a:blip r:embed="rId4" cstate="print"/>
          <a:stretch>
            <a:fillRect/>
          </a:stretch>
        </p:blipFill>
        <p:spPr>
          <a:xfrm>
            <a:off x="1476756" y="3436184"/>
            <a:ext cx="2933699" cy="323233"/>
          </a:xfrm>
          <a:prstGeom prst="rect">
            <a:avLst/>
          </a:prstGeom>
        </p:spPr>
      </p:pic>
      <p:pic>
        <p:nvPicPr>
          <p:cNvPr id="21" name="bg object 21"/>
          <p:cNvPicPr/>
          <p:nvPr/>
        </p:nvPicPr>
        <p:blipFill>
          <a:blip r:embed="rId5" cstate="print"/>
          <a:stretch>
            <a:fillRect/>
          </a:stretch>
        </p:blipFill>
        <p:spPr>
          <a:xfrm>
            <a:off x="1459229" y="3855232"/>
            <a:ext cx="2943224" cy="306263"/>
          </a:xfrm>
          <a:prstGeom prst="rect">
            <a:avLst/>
          </a:prstGeom>
        </p:spPr>
      </p:pic>
      <p:pic>
        <p:nvPicPr>
          <p:cNvPr id="22" name="bg object 22"/>
          <p:cNvPicPr/>
          <p:nvPr/>
        </p:nvPicPr>
        <p:blipFill>
          <a:blip r:embed="rId6" cstate="print"/>
          <a:stretch>
            <a:fillRect/>
          </a:stretch>
        </p:blipFill>
        <p:spPr>
          <a:xfrm>
            <a:off x="953276" y="4341376"/>
            <a:ext cx="5546192" cy="686456"/>
          </a:xfrm>
          <a:prstGeom prst="rect">
            <a:avLst/>
          </a:prstGeom>
        </p:spPr>
      </p:pic>
      <p:sp>
        <p:nvSpPr>
          <p:cNvPr id="2" name="Holder 2"/>
          <p:cNvSpPr>
            <a:spLocks noGrp="1"/>
          </p:cNvSpPr>
          <p:nvPr>
            <p:ph type="title"/>
          </p:nvPr>
        </p:nvSpPr>
        <p:spPr/>
        <p:txBody>
          <a:bodyPr lIns="0" tIns="0" rIns="0" bIns="0"/>
          <a:lstStyle>
            <a:lvl1pPr>
              <a:defRPr sz="3600" b="0" i="0">
                <a:solidFill>
                  <a:schemeClr val="bg1"/>
                </a:solidFill>
                <a:latin typeface="Times New Roman" panose="02020603050405020304"/>
                <a:cs typeface="Times New Roman" panose="02020603050405020304"/>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r>
              <a:rPr lang="vi-VN"/>
              <a:t>KTĐT - Thiết kế hệ thống nhúng nâng cao</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r>
              <a:rPr lang="en-US"/>
              <a:t>12/18/2023</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bg1"/>
                </a:solidFill>
                <a:latin typeface="Times New Roman" panose="02020603050405020304"/>
                <a:cs typeface="Times New Roman" panose="02020603050405020304"/>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r>
              <a:rPr lang="vi-VN"/>
              <a:t>KTĐT - Thiết kế hệ thống nhúng nâng cao</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r>
              <a:rPr lang="en-US"/>
              <a:t>12/18/2023</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r>
              <a:rPr lang="vi-VN"/>
              <a:t>KTĐT - Thiết kế hệ thống nhúng nâng cao</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r>
              <a:rPr lang="en-US"/>
              <a:t>12/18/2023</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490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r>
              <a:rPr lang="en-US"/>
              <a:t>12/18/2023</a:t>
            </a:r>
            <a:endParaRPr lang="en-US" dirty="0"/>
          </a:p>
        </p:txBody>
      </p:sp>
      <p:sp>
        <p:nvSpPr>
          <p:cNvPr id="5" name="Slide Number Placeholder 5"/>
          <p:cNvSpPr>
            <a:spLocks noGrp="1"/>
          </p:cNvSpPr>
          <p:nvPr>
            <p:ph type="sldNum" sz="quarter" idx="11"/>
          </p:nvPr>
        </p:nvSpPr>
        <p:spPr/>
        <p:txBody>
          <a:bodyPr/>
          <a:lstStyle>
            <a:lvl1pPr>
              <a:defRPr/>
            </a:lvl1pPr>
          </a:lstStyle>
          <a:p>
            <a:pPr>
              <a:defRPr/>
            </a:pPr>
            <a:fld id="{A20B902B-0843-453D-A548-A22A545C45AB}" type="slidenum">
              <a:rPr lang="en-US" altLang="en-US"/>
              <a:t>‹#›</a:t>
            </a:fld>
            <a:endParaRPr lang="en-US"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3" descr="Logo_hcmut"/>
          <p:cNvPicPr>
            <a:picLocks noChangeAspect="1" noChangeArrowheads="1"/>
          </p:cNvPicPr>
          <p:nvPr userDrawn="1"/>
        </p:nvPicPr>
        <p:blipFill>
          <a:blip r:embed="rId2"/>
          <a:srcRect/>
          <a:stretch>
            <a:fillRect/>
          </a:stretch>
        </p:blipFill>
        <p:spPr bwMode="auto">
          <a:xfrm>
            <a:off x="0" y="0"/>
            <a:ext cx="1117600" cy="838200"/>
          </a:xfrm>
          <a:prstGeom prst="rect">
            <a:avLst/>
          </a:prstGeom>
          <a:noFill/>
          <a:ln w="9525">
            <a:noFill/>
            <a:miter lim="800000"/>
            <a:headEnd/>
            <a:tailEnd/>
          </a:ln>
          <a:effectLst>
            <a:outerShdw blurRad="50800" dist="50800" dir="5400000" algn="ctr" rotWithShape="0">
              <a:srgbClr val="000000">
                <a:alpha val="21000"/>
              </a:srgbClr>
            </a:outerShdw>
          </a:effectLst>
        </p:spPr>
      </p:pic>
      <p:cxnSp>
        <p:nvCxnSpPr>
          <p:cNvPr id="5" name="Straight Connector 4"/>
          <p:cNvCxnSpPr/>
          <p:nvPr userDrawn="1"/>
        </p:nvCxnSpPr>
        <p:spPr>
          <a:xfrm>
            <a:off x="203200" y="990600"/>
            <a:ext cx="11785600" cy="0"/>
          </a:xfrm>
          <a:prstGeom prst="line">
            <a:avLst/>
          </a:prstGeom>
          <a:ln w="50800" cmpd="sng">
            <a:solidFill>
              <a:srgbClr val="0070C0"/>
            </a:solidFill>
            <a:bevel/>
            <a:headEnd type="diamon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914400" y="274638"/>
            <a:ext cx="10668000" cy="715962"/>
          </a:xfrm>
        </p:spPr>
        <p:txBody>
          <a:bodyPr/>
          <a:lstStyle/>
          <a:p>
            <a:r>
              <a:rPr lang="en-US" dirty="0"/>
              <a:t>Click to edit Master title style</a:t>
            </a:r>
          </a:p>
        </p:txBody>
      </p:sp>
      <p:sp>
        <p:nvSpPr>
          <p:cNvPr id="3" name="Content Placeholder 2"/>
          <p:cNvSpPr>
            <a:spLocks noGrp="1"/>
          </p:cNvSpPr>
          <p:nvPr>
            <p:ph idx="1"/>
          </p:nvPr>
        </p:nvSpPr>
        <p:spPr>
          <a:xfrm>
            <a:off x="914400" y="990600"/>
            <a:ext cx="10668000" cy="5135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p:cNvSpPr>
            <a:spLocks noGrp="1"/>
          </p:cNvSpPr>
          <p:nvPr>
            <p:ph type="dt" sz="half" idx="10"/>
          </p:nvPr>
        </p:nvSpPr>
        <p:spPr/>
        <p:txBody>
          <a:bodyPr/>
          <a:lstStyle>
            <a:lvl1pPr>
              <a:defRPr/>
            </a:lvl1pPr>
          </a:lstStyle>
          <a:p>
            <a:pPr>
              <a:defRPr/>
            </a:pPr>
            <a:r>
              <a:rPr lang="en-US"/>
              <a:t>12/18/2023</a:t>
            </a:r>
          </a:p>
        </p:txBody>
      </p:sp>
      <p:sp>
        <p:nvSpPr>
          <p:cNvPr id="7" name="Slide Number Placeholder 5"/>
          <p:cNvSpPr>
            <a:spLocks noGrp="1"/>
          </p:cNvSpPr>
          <p:nvPr>
            <p:ph type="sldNum" sz="quarter" idx="11"/>
          </p:nvPr>
        </p:nvSpPr>
        <p:spPr>
          <a:xfrm>
            <a:off x="9347200" y="6492876"/>
            <a:ext cx="2844800" cy="365125"/>
          </a:xfrm>
        </p:spPr>
        <p:txBody>
          <a:bodyPr/>
          <a:lstStyle>
            <a:lvl1pPr>
              <a:defRPr/>
            </a:lvl1pPr>
          </a:lstStyle>
          <a:p>
            <a:pPr>
              <a:defRPr/>
            </a:pPr>
            <a:r>
              <a:rPr lang="en-US" altLang="en-US"/>
              <a:t>Trang </a:t>
            </a:r>
            <a:fld id="{DCB50F09-32B8-4F71-8239-375F37A81DD1}" type="slidenum">
              <a:rPr lang="en-US" altLang="en-US" smtClean="0"/>
              <a:t>‹#›</a:t>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r>
              <a:rPr lang="en-US"/>
              <a:t>12/18/2023</a:t>
            </a:r>
            <a:endParaRPr lang="en-US" dirty="0"/>
          </a:p>
        </p:txBody>
      </p:sp>
      <p:sp>
        <p:nvSpPr>
          <p:cNvPr id="5" name="Slide Number Placeholder 5"/>
          <p:cNvSpPr>
            <a:spLocks noGrp="1"/>
          </p:cNvSpPr>
          <p:nvPr>
            <p:ph type="sldNum" sz="quarter" idx="11"/>
          </p:nvPr>
        </p:nvSpPr>
        <p:spPr/>
        <p:txBody>
          <a:bodyPr/>
          <a:lstStyle>
            <a:lvl1pPr>
              <a:defRPr/>
            </a:lvl1pPr>
          </a:lstStyle>
          <a:p>
            <a:pPr>
              <a:defRPr/>
            </a:pPr>
            <a:fld id="{8BDEA5D6-5A43-45F1-AFA4-525061797226}" type="slidenum">
              <a:rPr lang="en-US" altLang="en-US"/>
              <a:t>‹#›</a:t>
            </a:fld>
            <a:endParaRPr lang="en-US"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8" cstate="print"/>
          <a:stretch>
            <a:fillRect/>
          </a:stretch>
        </p:blipFill>
        <p:spPr>
          <a:xfrm>
            <a:off x="112193" y="108150"/>
            <a:ext cx="868462" cy="881840"/>
          </a:xfrm>
          <a:prstGeom prst="rect">
            <a:avLst/>
          </a:prstGeom>
        </p:spPr>
      </p:pic>
      <p:sp>
        <p:nvSpPr>
          <p:cNvPr id="17" name="bg object 17"/>
          <p:cNvSpPr/>
          <p:nvPr/>
        </p:nvSpPr>
        <p:spPr>
          <a:xfrm>
            <a:off x="1523" y="1171955"/>
            <a:ext cx="12192000" cy="0"/>
          </a:xfrm>
          <a:custGeom>
            <a:avLst/>
            <a:gdLst/>
            <a:ahLst/>
            <a:cxnLst/>
            <a:rect l="l" t="t" r="r" b="b"/>
            <a:pathLst>
              <a:path w="12192000">
                <a:moveTo>
                  <a:pt x="0" y="0"/>
                </a:moveTo>
                <a:lnTo>
                  <a:pt x="12192000" y="0"/>
                </a:lnTo>
              </a:path>
            </a:pathLst>
          </a:custGeom>
          <a:ln w="76200">
            <a:solidFill>
              <a:srgbClr val="5B9BD4"/>
            </a:solidFill>
          </a:ln>
        </p:spPr>
        <p:txBody>
          <a:bodyPr wrap="square" lIns="0" tIns="0" rIns="0" bIns="0" rtlCol="0"/>
          <a:lstStyle/>
          <a:p>
            <a:endParaRPr/>
          </a:p>
        </p:txBody>
      </p:sp>
      <p:sp>
        <p:nvSpPr>
          <p:cNvPr id="2" name="Holder 2"/>
          <p:cNvSpPr>
            <a:spLocks noGrp="1"/>
          </p:cNvSpPr>
          <p:nvPr>
            <p:ph type="title"/>
          </p:nvPr>
        </p:nvSpPr>
        <p:spPr>
          <a:xfrm>
            <a:off x="176885" y="2403805"/>
            <a:ext cx="11838228" cy="884554"/>
          </a:xfrm>
          <a:prstGeom prst="rect">
            <a:avLst/>
          </a:prstGeom>
        </p:spPr>
        <p:txBody>
          <a:bodyPr wrap="square" lIns="0" tIns="0" rIns="0" bIns="0">
            <a:spAutoFit/>
          </a:bodyPr>
          <a:lstStyle>
            <a:lvl1pPr>
              <a:defRPr sz="3600" b="0" i="0">
                <a:solidFill>
                  <a:schemeClr val="bg1"/>
                </a:solidFill>
                <a:latin typeface="Times New Roman" panose="02020603050405020304"/>
                <a:cs typeface="Times New Roman" panose="02020603050405020304"/>
              </a:defRPr>
            </a:lvl1pPr>
          </a:lstStyle>
          <a:p>
            <a:endParaRPr/>
          </a:p>
        </p:txBody>
      </p:sp>
      <p:sp>
        <p:nvSpPr>
          <p:cNvPr id="3" name="Holder 3"/>
          <p:cNvSpPr>
            <a:spLocks noGrp="1"/>
          </p:cNvSpPr>
          <p:nvPr>
            <p:ph type="body" idx="1"/>
          </p:nvPr>
        </p:nvSpPr>
        <p:spPr>
          <a:xfrm>
            <a:off x="431596" y="2695701"/>
            <a:ext cx="10542270" cy="3938904"/>
          </a:xfrm>
          <a:prstGeom prst="rect">
            <a:avLst/>
          </a:prstGeom>
        </p:spPr>
        <p:txBody>
          <a:bodyPr wrap="square" lIns="0" tIns="0" rIns="0" bIns="0">
            <a:spAutoFit/>
          </a:bodyPr>
          <a:lstStyle>
            <a:lvl1pPr>
              <a:defRPr sz="2800" b="1" i="0">
                <a:solidFill>
                  <a:schemeClr val="tx1"/>
                </a:solidFill>
                <a:latin typeface="Times New Roman" panose="02020603050405020304"/>
                <a:cs typeface="Times New Roman" panose="02020603050405020304"/>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r>
              <a:rPr lang="vi-VN"/>
              <a:t>KTĐT - Thiết kế hệ thống nhúng nâng cao</a:t>
            </a: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r>
              <a:rPr lang="en-US"/>
              <a:t>12/18/2023</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7" r:id="rId6"/>
  </p:sldLayoutIdLst>
  <p:hf hdr="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US" altLang="en-US"/>
              <a:t>Click to edit Master title style</a:t>
            </a:r>
          </a:p>
        </p:txBody>
      </p:sp>
      <p:sp>
        <p:nvSpPr>
          <p:cNvPr id="2051"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Times New Roman" panose="02020603050405020304" pitchFamily="18" charset="0"/>
              </a:defRPr>
            </a:lvl1pPr>
          </a:lstStyle>
          <a:p>
            <a:pPr>
              <a:defRPr/>
            </a:pPr>
            <a:r>
              <a:rPr lang="en-US"/>
              <a:t>12/18/2023</a:t>
            </a: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lstStyle>
            <a:lvl1pPr algn="r" eaLnBrk="1" hangingPunct="1">
              <a:defRPr sz="1200">
                <a:solidFill>
                  <a:srgbClr val="898989"/>
                </a:solidFill>
                <a:latin typeface="Times New Roman" panose="02020603050405020304" pitchFamily="18" charset="0"/>
              </a:defRPr>
            </a:lvl1pPr>
          </a:lstStyle>
          <a:p>
            <a:pPr>
              <a:defRPr/>
            </a:pPr>
            <a:fld id="{610A8479-C25C-43BC-9CA7-CDF2E4DEC4D0}" type="slidenum">
              <a:rPr lang="en-US" altLang="en-US"/>
              <a:t>‹#›</a:t>
            </a:fld>
            <a:endParaRPr lang="en-US" altLang="en-US" dirty="0"/>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Lst>
  <p:hf hd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charset="0"/>
        </a:defRPr>
      </a:lvl2pPr>
      <a:lvl3pPr algn="ctr" rtl="0" eaLnBrk="0" fontAlgn="base" hangingPunct="0">
        <a:spcBef>
          <a:spcPct val="0"/>
        </a:spcBef>
        <a:spcAft>
          <a:spcPct val="0"/>
        </a:spcAft>
        <a:defRPr sz="4400">
          <a:solidFill>
            <a:schemeClr val="tx1"/>
          </a:solidFill>
          <a:latin typeface="Calibri" panose="020F0502020204030204" charset="0"/>
        </a:defRPr>
      </a:lvl3pPr>
      <a:lvl4pPr algn="ctr" rtl="0" eaLnBrk="0" fontAlgn="base" hangingPunct="0">
        <a:spcBef>
          <a:spcPct val="0"/>
        </a:spcBef>
        <a:spcAft>
          <a:spcPct val="0"/>
        </a:spcAft>
        <a:defRPr sz="4400">
          <a:solidFill>
            <a:schemeClr val="tx1"/>
          </a:solidFill>
          <a:latin typeface="Calibri" panose="020F0502020204030204" charset="0"/>
        </a:defRPr>
      </a:lvl4pPr>
      <a:lvl5pPr algn="ctr" rtl="0" eaLnBrk="0" fontAlgn="base" hangingPunct="0">
        <a:spcBef>
          <a:spcPct val="0"/>
        </a:spcBef>
        <a:spcAft>
          <a:spcPct val="0"/>
        </a:spcAft>
        <a:defRPr sz="4400">
          <a:solidFill>
            <a:schemeClr val="tx1"/>
          </a:solidFill>
          <a:latin typeface="Calibri" panose="020F0502020204030204" charset="0"/>
        </a:defRPr>
      </a:lvl5pPr>
      <a:lvl6pPr marL="457200" algn="ctr" rtl="0" fontAlgn="base">
        <a:spcBef>
          <a:spcPct val="0"/>
        </a:spcBef>
        <a:spcAft>
          <a:spcPct val="0"/>
        </a:spcAft>
        <a:defRPr sz="4400">
          <a:solidFill>
            <a:schemeClr val="tx1"/>
          </a:solidFill>
          <a:latin typeface="Calibri" panose="020F0502020204030204" charset="0"/>
        </a:defRPr>
      </a:lvl6pPr>
      <a:lvl7pPr marL="914400" algn="ctr" rtl="0" fontAlgn="base">
        <a:spcBef>
          <a:spcPct val="0"/>
        </a:spcBef>
        <a:spcAft>
          <a:spcPct val="0"/>
        </a:spcAft>
        <a:defRPr sz="4400">
          <a:solidFill>
            <a:schemeClr val="tx1"/>
          </a:solidFill>
          <a:latin typeface="Calibri" panose="020F0502020204030204" charset="0"/>
        </a:defRPr>
      </a:lvl7pPr>
      <a:lvl8pPr marL="1371600" algn="ctr" rtl="0" fontAlgn="base">
        <a:spcBef>
          <a:spcPct val="0"/>
        </a:spcBef>
        <a:spcAft>
          <a:spcPct val="0"/>
        </a:spcAft>
        <a:defRPr sz="4400">
          <a:solidFill>
            <a:schemeClr val="tx1"/>
          </a:solidFill>
          <a:latin typeface="Calibri" panose="020F0502020204030204" charset="0"/>
        </a:defRPr>
      </a:lvl8pPr>
      <a:lvl9pPr marL="1828800" algn="ctr" rtl="0" fontAlgn="base">
        <a:spcBef>
          <a:spcPct val="0"/>
        </a:spcBef>
        <a:spcAft>
          <a:spcPct val="0"/>
        </a:spcAft>
        <a:defRPr sz="4400">
          <a:solidFill>
            <a:schemeClr val="tx1"/>
          </a:solidFill>
          <a:latin typeface="Calibri" panose="020F050202020403020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hyperlink" Target="https://www.ti.com/lit/ug/spmu298e/spmu298e.pdf?ts=1702837402530&amp;ref_url=https%253A%252F%252Fwww.google.com%252F"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www.freertos.org/a00104.html" TargetMode="External"/><Relationship Id="rId5" Type="http://schemas.openxmlformats.org/officeDocument/2006/relationships/hyperlink" Target="https://www.ti.com/lit/ds/symlink/tm4c123gh6pm.pdf?ts=1702841079002&amp;ref_url=https%253A%252F%252Fwww.google.com%252F" TargetMode="External"/><Relationship Id="rId4" Type="http://schemas.openxmlformats.org/officeDocument/2006/relationships/hyperlink" Target="https://software-dl.ti.com/trainingTTO/trainingTTO_public_sw/GSW-TM4C123G-LaunchPad/TM4C123G_LaunchPad_Workshop_Workbook.pdf"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7B3106-2053-2FA2-55A1-56BB2B5680C8}"/>
              </a:ext>
            </a:extLst>
          </p:cNvPr>
          <p:cNvSpPr>
            <a:spLocks noGrp="1"/>
          </p:cNvSpPr>
          <p:nvPr>
            <p:ph type="sldNum" sz="quarter" idx="10"/>
          </p:nvPr>
        </p:nvSpPr>
        <p:spPr/>
        <p:txBody>
          <a:bodyPr/>
          <a:lstStyle/>
          <a:p>
            <a:pPr>
              <a:defRPr/>
            </a:pPr>
            <a:r>
              <a:rPr lang="en-US" altLang="en-US"/>
              <a:t>Trang </a:t>
            </a:r>
            <a:fld id="{FE47C2A6-B9A9-4589-8C88-9C471BB9F4C3}" type="slidenum">
              <a:rPr lang="en-US" altLang="en-US" smtClean="0"/>
              <a:t>1</a:t>
            </a:fld>
            <a:endParaRPr lang="en-US" altLang="en-US"/>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4" name="Text 1"/>
          <p:cNvSpPr/>
          <p:nvPr/>
        </p:nvSpPr>
        <p:spPr>
          <a:xfrm>
            <a:off x="861622" y="457200"/>
            <a:ext cx="8586182" cy="1184672"/>
          </a:xfrm>
          <a:prstGeom prst="rect">
            <a:avLst/>
          </a:prstGeom>
          <a:noFill/>
          <a:ln/>
        </p:spPr>
        <p:txBody>
          <a:bodyPr wrap="none" rtlCol="0" anchor="t"/>
          <a:lstStyle/>
          <a:p>
            <a:pPr>
              <a:lnSpc>
                <a:spcPts val="4556"/>
              </a:lnSpc>
            </a:pPr>
            <a:r>
              <a:rPr lang="vi-VN" sz="3645" dirty="0">
                <a:solidFill>
                  <a:srgbClr val="0070C0"/>
                </a:solidFill>
                <a:latin typeface="Arial" panose="020B0604020202020204" pitchFamily="34" charset="0"/>
                <a:ea typeface="Corben" pitchFamily="34" charset="-122"/>
                <a:cs typeface="Arial" panose="020B0604020202020204" pitchFamily="34" charset="0"/>
              </a:rPr>
              <a:t>Chuẩ</a:t>
            </a:r>
            <a:r>
              <a:rPr lang="en-US" sz="3645" dirty="0">
                <a:solidFill>
                  <a:srgbClr val="0070C0"/>
                </a:solidFill>
                <a:latin typeface="Arial" panose="020B0604020202020204" pitchFamily="34" charset="0"/>
                <a:ea typeface="Corben" pitchFamily="34" charset="-122"/>
                <a:cs typeface="Arial" panose="020B0604020202020204" pitchFamily="34" charset="0"/>
              </a:rPr>
              <a:t>n giao tiếp trong </a:t>
            </a:r>
            <a:r>
              <a:rPr lang="en-US" sz="3645" dirty="0" err="1">
                <a:solidFill>
                  <a:srgbClr val="0070C0"/>
                </a:solidFill>
                <a:latin typeface="Arial" panose="020B0604020202020204" pitchFamily="34" charset="0"/>
                <a:ea typeface="Corben" pitchFamily="34" charset="-122"/>
                <a:cs typeface="Arial" panose="020B0604020202020204" pitchFamily="34" charset="0"/>
              </a:rPr>
              <a:t>Hệ</a:t>
            </a:r>
            <a:r>
              <a:rPr lang="en-US" sz="3645" dirty="0">
                <a:solidFill>
                  <a:srgbClr val="0070C0"/>
                </a:solidFill>
                <a:latin typeface="Arial" panose="020B0604020202020204" pitchFamily="34" charset="0"/>
                <a:ea typeface="Corben" pitchFamily="34" charset="-122"/>
                <a:cs typeface="Arial" panose="020B0604020202020204" pitchFamily="34" charset="0"/>
              </a:rPr>
              <a:t> </a:t>
            </a:r>
            <a:r>
              <a:rPr lang="en-US" sz="3645" dirty="0" err="1">
                <a:solidFill>
                  <a:srgbClr val="0070C0"/>
                </a:solidFill>
                <a:latin typeface="Arial" panose="020B0604020202020204" pitchFamily="34" charset="0"/>
                <a:ea typeface="Corben" pitchFamily="34" charset="-122"/>
                <a:cs typeface="Arial" panose="020B0604020202020204" pitchFamily="34" charset="0"/>
              </a:rPr>
              <a:t>thống</a:t>
            </a:r>
            <a:r>
              <a:rPr lang="vi-VN" sz="3645" dirty="0">
                <a:solidFill>
                  <a:srgbClr val="0070C0"/>
                </a:solidFill>
                <a:latin typeface="Arial" panose="020B0604020202020204" pitchFamily="34" charset="0"/>
                <a:ea typeface="Corben" pitchFamily="34" charset="-122"/>
                <a:cs typeface="Arial" panose="020B0604020202020204" pitchFamily="34" charset="0"/>
              </a:rPr>
              <a:t> điều khiển truy cập</a:t>
            </a:r>
          </a:p>
          <a:p>
            <a:pPr algn="ctr">
              <a:lnSpc>
                <a:spcPts val="4556"/>
              </a:lnSpc>
            </a:pPr>
            <a:r>
              <a:rPr lang="vi-VN" sz="3645" dirty="0">
                <a:solidFill>
                  <a:srgbClr val="0070C0"/>
                </a:solidFill>
                <a:latin typeface="Arial" panose="020B0604020202020204" pitchFamily="34" charset="0"/>
                <a:ea typeface="Corben" pitchFamily="34" charset="-122"/>
                <a:cs typeface="Arial" panose="020B0604020202020204" pitchFamily="34" charset="0"/>
              </a:rPr>
              <a:t>dùng RFID</a:t>
            </a:r>
            <a:endParaRPr lang="en-US" sz="3645" dirty="0">
              <a:solidFill>
                <a:srgbClr val="0070C0"/>
              </a:solidFill>
              <a:latin typeface="Arial" panose="020B0604020202020204" pitchFamily="34" charset="0"/>
              <a:cs typeface="Arial" panose="020B0604020202020204" pitchFamily="34" charset="0"/>
            </a:endParaRPr>
          </a:p>
        </p:txBody>
      </p:sp>
      <p:pic>
        <p:nvPicPr>
          <p:cNvPr id="5" name="Image 1" descr="preencoded.png"/>
          <p:cNvPicPr>
            <a:picLocks noChangeAspect="1"/>
          </p:cNvPicPr>
          <p:nvPr/>
        </p:nvPicPr>
        <p:blipFill>
          <a:blip r:embed="rId4"/>
          <a:stretch>
            <a:fillRect/>
          </a:stretch>
        </p:blipFill>
        <p:spPr>
          <a:xfrm>
            <a:off x="383504" y="2088013"/>
            <a:ext cx="2746573" cy="1697434"/>
          </a:xfrm>
          <a:prstGeom prst="rect">
            <a:avLst/>
          </a:prstGeom>
        </p:spPr>
      </p:pic>
      <p:sp>
        <p:nvSpPr>
          <p:cNvPr id="6" name="Text 2"/>
          <p:cNvSpPr/>
          <p:nvPr/>
        </p:nvSpPr>
        <p:spPr>
          <a:xfrm>
            <a:off x="383503" y="4016825"/>
            <a:ext cx="1851620" cy="289322"/>
          </a:xfrm>
          <a:prstGeom prst="rect">
            <a:avLst/>
          </a:prstGeom>
          <a:noFill/>
          <a:ln/>
        </p:spPr>
        <p:txBody>
          <a:bodyPr wrap="none" rtlCol="0" anchor="t"/>
          <a:lstStyle/>
          <a:p>
            <a:pPr>
              <a:lnSpc>
                <a:spcPts val="2278"/>
              </a:lnSpc>
            </a:pPr>
            <a:r>
              <a:rPr lang="en-US" sz="1822" dirty="0">
                <a:solidFill>
                  <a:srgbClr val="0070C0"/>
                </a:solidFill>
                <a:latin typeface="Arial" panose="020B0604020202020204" pitchFamily="34" charset="0"/>
                <a:ea typeface="Corben" pitchFamily="34" charset="-122"/>
                <a:cs typeface="Arial" panose="020B0604020202020204" pitchFamily="34" charset="0"/>
              </a:rPr>
              <a:t>UART</a:t>
            </a:r>
            <a:endParaRPr lang="en-US" sz="1822" dirty="0">
              <a:solidFill>
                <a:srgbClr val="0070C0"/>
              </a:solidFill>
              <a:latin typeface="Arial" panose="020B0604020202020204" pitchFamily="34" charset="0"/>
              <a:cs typeface="Arial" panose="020B0604020202020204" pitchFamily="34" charset="0"/>
            </a:endParaRPr>
          </a:p>
        </p:txBody>
      </p:sp>
      <p:sp>
        <p:nvSpPr>
          <p:cNvPr id="7" name="Text 3"/>
          <p:cNvSpPr/>
          <p:nvPr/>
        </p:nvSpPr>
        <p:spPr>
          <a:xfrm>
            <a:off x="383504" y="4417172"/>
            <a:ext cx="2746573" cy="1907926"/>
          </a:xfrm>
          <a:prstGeom prst="rect">
            <a:avLst/>
          </a:prstGeom>
          <a:noFill/>
          <a:ln/>
        </p:spPr>
        <p:txBody>
          <a:bodyPr wrap="square" rtlCol="0" anchor="t"/>
          <a:lstStyle/>
          <a:p>
            <a:pPr>
              <a:lnSpc>
                <a:spcPts val="2332"/>
              </a:lnSpc>
            </a:pPr>
            <a:r>
              <a:rPr lang="en-US" sz="1458" dirty="0" err="1">
                <a:solidFill>
                  <a:srgbClr val="404155"/>
                </a:solidFill>
                <a:latin typeface="Arial" panose="020B0604020202020204" pitchFamily="34" charset="0"/>
                <a:ea typeface="Nobile" pitchFamily="34" charset="-122"/>
                <a:cs typeface="Arial" panose="020B0604020202020204" pitchFamily="34" charset="0"/>
              </a:rPr>
              <a:t>Giao</a:t>
            </a:r>
            <a:r>
              <a:rPr lang="en-US" sz="1458" dirty="0">
                <a:solidFill>
                  <a:srgbClr val="404155"/>
                </a:solidFill>
                <a:latin typeface="Arial" panose="020B0604020202020204" pitchFamily="34" charset="0"/>
                <a:ea typeface="Nobile" pitchFamily="34" charset="-122"/>
                <a:cs typeface="Arial" panose="020B0604020202020204" pitchFamily="34" charset="0"/>
              </a:rPr>
              <a:t> </a:t>
            </a:r>
            <a:r>
              <a:rPr lang="en-US" sz="1458" dirty="0" err="1">
                <a:solidFill>
                  <a:srgbClr val="404155"/>
                </a:solidFill>
                <a:latin typeface="Arial" panose="020B0604020202020204" pitchFamily="34" charset="0"/>
                <a:ea typeface="Nobile" pitchFamily="34" charset="-122"/>
                <a:cs typeface="Arial" panose="020B0604020202020204" pitchFamily="34" charset="0"/>
              </a:rPr>
              <a:t>thức</a:t>
            </a:r>
            <a:r>
              <a:rPr lang="en-US" sz="1458" dirty="0">
                <a:solidFill>
                  <a:srgbClr val="404155"/>
                </a:solidFill>
                <a:latin typeface="Arial" panose="020B0604020202020204" pitchFamily="34" charset="0"/>
                <a:ea typeface="Nobile" pitchFamily="34" charset="-122"/>
                <a:cs typeface="Arial" panose="020B0604020202020204" pitchFamily="34" charset="0"/>
              </a:rPr>
              <a:t> </a:t>
            </a:r>
            <a:r>
              <a:rPr lang="en-US" sz="1458" dirty="0" err="1">
                <a:solidFill>
                  <a:srgbClr val="404155"/>
                </a:solidFill>
                <a:latin typeface="Arial" panose="020B0604020202020204" pitchFamily="34" charset="0"/>
                <a:ea typeface="Nobile" pitchFamily="34" charset="-122"/>
                <a:cs typeface="Arial" panose="020B0604020202020204" pitchFamily="34" charset="0"/>
              </a:rPr>
              <a:t>giao</a:t>
            </a:r>
            <a:r>
              <a:rPr lang="en-US" sz="1458" dirty="0">
                <a:solidFill>
                  <a:srgbClr val="404155"/>
                </a:solidFill>
                <a:latin typeface="Arial" panose="020B0604020202020204" pitchFamily="34" charset="0"/>
                <a:ea typeface="Nobile" pitchFamily="34" charset="-122"/>
                <a:cs typeface="Arial" panose="020B0604020202020204" pitchFamily="34" charset="0"/>
              </a:rPr>
              <a:t> </a:t>
            </a:r>
            <a:r>
              <a:rPr lang="en-US" sz="1458" dirty="0" err="1">
                <a:solidFill>
                  <a:srgbClr val="404155"/>
                </a:solidFill>
                <a:latin typeface="Arial" panose="020B0604020202020204" pitchFamily="34" charset="0"/>
                <a:ea typeface="Nobile" pitchFamily="34" charset="-122"/>
                <a:cs typeface="Arial" panose="020B0604020202020204" pitchFamily="34" charset="0"/>
              </a:rPr>
              <a:t>tiếp</a:t>
            </a:r>
            <a:r>
              <a:rPr lang="en-US" sz="1458" dirty="0">
                <a:solidFill>
                  <a:srgbClr val="404155"/>
                </a:solidFill>
                <a:latin typeface="Arial" panose="020B0604020202020204" pitchFamily="34" charset="0"/>
                <a:ea typeface="Nobile" pitchFamily="34" charset="-122"/>
                <a:cs typeface="Arial" panose="020B0604020202020204" pitchFamily="34" charset="0"/>
              </a:rPr>
              <a:t> </a:t>
            </a:r>
            <a:r>
              <a:rPr lang="en-US" sz="1458" dirty="0" err="1">
                <a:solidFill>
                  <a:srgbClr val="404155"/>
                </a:solidFill>
                <a:latin typeface="Arial" panose="020B0604020202020204" pitchFamily="34" charset="0"/>
                <a:ea typeface="Nobile" pitchFamily="34" charset="-122"/>
                <a:cs typeface="Arial" panose="020B0604020202020204" pitchFamily="34" charset="0"/>
              </a:rPr>
              <a:t>chuẩn</a:t>
            </a:r>
            <a:r>
              <a:rPr lang="en-US" sz="1458" dirty="0">
                <a:solidFill>
                  <a:srgbClr val="404155"/>
                </a:solidFill>
                <a:latin typeface="Arial" panose="020B0604020202020204" pitchFamily="34" charset="0"/>
                <a:ea typeface="Nobile" pitchFamily="34" charset="-122"/>
                <a:cs typeface="Arial" panose="020B0604020202020204" pitchFamily="34" charset="0"/>
              </a:rPr>
              <a:t> RS232, </a:t>
            </a:r>
            <a:r>
              <a:rPr lang="en-US" sz="1458" dirty="0" err="1">
                <a:solidFill>
                  <a:srgbClr val="404155"/>
                </a:solidFill>
                <a:latin typeface="Arial" panose="020B0604020202020204" pitchFamily="34" charset="0"/>
                <a:ea typeface="Nobile" pitchFamily="34" charset="-122"/>
                <a:cs typeface="Arial" panose="020B0604020202020204" pitchFamily="34" charset="0"/>
              </a:rPr>
              <a:t>sử</a:t>
            </a:r>
            <a:r>
              <a:rPr lang="en-US" sz="1458" dirty="0">
                <a:solidFill>
                  <a:srgbClr val="404155"/>
                </a:solidFill>
                <a:latin typeface="Arial" panose="020B0604020202020204" pitchFamily="34" charset="0"/>
                <a:ea typeface="Nobile" pitchFamily="34" charset="-122"/>
                <a:cs typeface="Arial" panose="020B0604020202020204" pitchFamily="34" charset="0"/>
              </a:rPr>
              <a:t> </a:t>
            </a:r>
            <a:r>
              <a:rPr lang="en-US" sz="1458" dirty="0" err="1">
                <a:solidFill>
                  <a:srgbClr val="404155"/>
                </a:solidFill>
                <a:latin typeface="Arial" panose="020B0604020202020204" pitchFamily="34" charset="0"/>
                <a:ea typeface="Nobile" pitchFamily="34" charset="-122"/>
                <a:cs typeface="Arial" panose="020B0604020202020204" pitchFamily="34" charset="0"/>
              </a:rPr>
              <a:t>dụng</a:t>
            </a:r>
            <a:r>
              <a:rPr lang="en-US" sz="1458" dirty="0">
                <a:solidFill>
                  <a:srgbClr val="404155"/>
                </a:solidFill>
                <a:latin typeface="Arial" panose="020B0604020202020204" pitchFamily="34" charset="0"/>
                <a:ea typeface="Nobile" pitchFamily="34" charset="-122"/>
                <a:cs typeface="Arial" panose="020B0604020202020204" pitchFamily="34" charset="0"/>
              </a:rPr>
              <a:t> </a:t>
            </a:r>
            <a:r>
              <a:rPr lang="en-US" sz="1458" dirty="0" err="1">
                <a:solidFill>
                  <a:srgbClr val="404155"/>
                </a:solidFill>
                <a:latin typeface="Arial" panose="020B0604020202020204" pitchFamily="34" charset="0"/>
                <a:ea typeface="Nobile" pitchFamily="34" charset="-122"/>
                <a:cs typeface="Arial" panose="020B0604020202020204" pitchFamily="34" charset="0"/>
              </a:rPr>
              <a:t>cho</a:t>
            </a:r>
            <a:r>
              <a:rPr lang="en-US" sz="1458" dirty="0">
                <a:solidFill>
                  <a:srgbClr val="404155"/>
                </a:solidFill>
                <a:latin typeface="Arial" panose="020B0604020202020204" pitchFamily="34" charset="0"/>
                <a:ea typeface="Nobile" pitchFamily="34" charset="-122"/>
                <a:cs typeface="Arial" panose="020B0604020202020204" pitchFamily="34" charset="0"/>
              </a:rPr>
              <a:t> </a:t>
            </a:r>
            <a:r>
              <a:rPr lang="en-US" sz="1458" dirty="0" err="1">
                <a:solidFill>
                  <a:srgbClr val="404155"/>
                </a:solidFill>
                <a:latin typeface="Arial" panose="020B0604020202020204" pitchFamily="34" charset="0"/>
                <a:ea typeface="Nobile" pitchFamily="34" charset="-122"/>
                <a:cs typeface="Arial" panose="020B0604020202020204" pitchFamily="34" charset="0"/>
              </a:rPr>
              <a:t>truyền</a:t>
            </a:r>
            <a:r>
              <a:rPr lang="en-US" sz="1458" dirty="0">
                <a:solidFill>
                  <a:srgbClr val="404155"/>
                </a:solidFill>
                <a:latin typeface="Arial" panose="020B0604020202020204" pitchFamily="34" charset="0"/>
                <a:ea typeface="Nobile" pitchFamily="34" charset="-122"/>
                <a:cs typeface="Arial" panose="020B0604020202020204" pitchFamily="34" charset="0"/>
              </a:rPr>
              <a:t> </a:t>
            </a:r>
            <a:r>
              <a:rPr lang="en-US" sz="1458" dirty="0" err="1">
                <a:solidFill>
                  <a:srgbClr val="404155"/>
                </a:solidFill>
                <a:latin typeface="Arial" panose="020B0604020202020204" pitchFamily="34" charset="0"/>
                <a:ea typeface="Nobile" pitchFamily="34" charset="-122"/>
                <a:cs typeface="Arial" panose="020B0604020202020204" pitchFamily="34" charset="0"/>
              </a:rPr>
              <a:t>thông</a:t>
            </a:r>
            <a:r>
              <a:rPr lang="en-US" sz="1458" dirty="0">
                <a:solidFill>
                  <a:srgbClr val="404155"/>
                </a:solidFill>
                <a:latin typeface="Arial" panose="020B0604020202020204" pitchFamily="34" charset="0"/>
                <a:ea typeface="Nobile" pitchFamily="34" charset="-122"/>
                <a:cs typeface="Arial" panose="020B0604020202020204" pitchFamily="34" charset="0"/>
              </a:rPr>
              <a:t> </a:t>
            </a:r>
            <a:r>
              <a:rPr lang="en-US" sz="1458" dirty="0" err="1">
                <a:solidFill>
                  <a:srgbClr val="404155"/>
                </a:solidFill>
                <a:latin typeface="Arial" panose="020B0604020202020204" pitchFamily="34" charset="0"/>
                <a:ea typeface="Nobile" pitchFamily="34" charset="-122"/>
                <a:cs typeface="Arial" panose="020B0604020202020204" pitchFamily="34" charset="0"/>
              </a:rPr>
              <a:t>với</a:t>
            </a:r>
            <a:r>
              <a:rPr lang="en-US" sz="1458" dirty="0">
                <a:solidFill>
                  <a:srgbClr val="404155"/>
                </a:solidFill>
                <a:latin typeface="Arial" panose="020B0604020202020204" pitchFamily="34" charset="0"/>
                <a:ea typeface="Nobile" pitchFamily="34" charset="-122"/>
                <a:cs typeface="Arial" panose="020B0604020202020204" pitchFamily="34" charset="0"/>
              </a:rPr>
              <a:t> </a:t>
            </a:r>
            <a:r>
              <a:rPr lang="en-US" sz="1458" dirty="0" err="1">
                <a:solidFill>
                  <a:srgbClr val="404155"/>
                </a:solidFill>
                <a:latin typeface="Arial" panose="020B0604020202020204" pitchFamily="34" charset="0"/>
                <a:ea typeface="Nobile" pitchFamily="34" charset="-122"/>
                <a:cs typeface="Arial" panose="020B0604020202020204" pitchFamily="34" charset="0"/>
              </a:rPr>
              <a:t>các</a:t>
            </a:r>
            <a:r>
              <a:rPr lang="en-US" sz="1458" dirty="0">
                <a:solidFill>
                  <a:srgbClr val="404155"/>
                </a:solidFill>
                <a:latin typeface="Arial" panose="020B0604020202020204" pitchFamily="34" charset="0"/>
                <a:ea typeface="Nobile" pitchFamily="34" charset="-122"/>
                <a:cs typeface="Arial" panose="020B0604020202020204" pitchFamily="34" charset="0"/>
              </a:rPr>
              <a:t> </a:t>
            </a:r>
            <a:r>
              <a:rPr lang="en-US" sz="1458" dirty="0" err="1">
                <a:solidFill>
                  <a:srgbClr val="404155"/>
                </a:solidFill>
                <a:latin typeface="Arial" panose="020B0604020202020204" pitchFamily="34" charset="0"/>
                <a:ea typeface="Nobile" pitchFamily="34" charset="-122"/>
                <a:cs typeface="Arial" panose="020B0604020202020204" pitchFamily="34" charset="0"/>
              </a:rPr>
              <a:t>thiết</a:t>
            </a:r>
            <a:r>
              <a:rPr lang="en-US" sz="1458" dirty="0">
                <a:solidFill>
                  <a:srgbClr val="404155"/>
                </a:solidFill>
                <a:latin typeface="Arial" panose="020B0604020202020204" pitchFamily="34" charset="0"/>
                <a:ea typeface="Nobile" pitchFamily="34" charset="-122"/>
                <a:cs typeface="Arial" panose="020B0604020202020204" pitchFamily="34" charset="0"/>
              </a:rPr>
              <a:t> </a:t>
            </a:r>
            <a:r>
              <a:rPr lang="en-US" sz="1458" dirty="0" err="1">
                <a:solidFill>
                  <a:srgbClr val="404155"/>
                </a:solidFill>
                <a:latin typeface="Arial" panose="020B0604020202020204" pitchFamily="34" charset="0"/>
                <a:ea typeface="Nobile" pitchFamily="34" charset="-122"/>
                <a:cs typeface="Arial" panose="020B0604020202020204" pitchFamily="34" charset="0"/>
              </a:rPr>
              <a:t>bị</a:t>
            </a:r>
            <a:r>
              <a:rPr lang="en-US" sz="1458" dirty="0">
                <a:solidFill>
                  <a:srgbClr val="404155"/>
                </a:solidFill>
                <a:latin typeface="Arial" panose="020B0604020202020204" pitchFamily="34" charset="0"/>
                <a:ea typeface="Nobile" pitchFamily="34" charset="-122"/>
                <a:cs typeface="Arial" panose="020B0604020202020204" pitchFamily="34" charset="0"/>
              </a:rPr>
              <a:t> </a:t>
            </a:r>
            <a:r>
              <a:rPr lang="en-US" sz="1458" dirty="0" err="1">
                <a:solidFill>
                  <a:srgbClr val="404155"/>
                </a:solidFill>
                <a:latin typeface="Arial" panose="020B0604020202020204" pitchFamily="34" charset="0"/>
                <a:ea typeface="Nobile" pitchFamily="34" charset="-122"/>
                <a:cs typeface="Arial" panose="020B0604020202020204" pitchFamily="34" charset="0"/>
              </a:rPr>
              <a:t>ngoại</a:t>
            </a:r>
            <a:r>
              <a:rPr lang="en-US" sz="1458" dirty="0">
                <a:solidFill>
                  <a:srgbClr val="404155"/>
                </a:solidFill>
                <a:latin typeface="Arial" panose="020B0604020202020204" pitchFamily="34" charset="0"/>
                <a:ea typeface="Nobile" pitchFamily="34" charset="-122"/>
                <a:cs typeface="Arial" panose="020B0604020202020204" pitchFamily="34" charset="0"/>
              </a:rPr>
              <a:t> </a:t>
            </a:r>
            <a:r>
              <a:rPr lang="vi-VN" sz="1458" dirty="0">
                <a:solidFill>
                  <a:srgbClr val="404155"/>
                </a:solidFill>
                <a:latin typeface="Arial" panose="020B0604020202020204" pitchFamily="34" charset="0"/>
                <a:ea typeface="Nobile" pitchFamily="34" charset="-122"/>
                <a:cs typeface="Arial" panose="020B0604020202020204" pitchFamily="34" charset="0"/>
              </a:rPr>
              <a:t>vi:</a:t>
            </a:r>
          </a:p>
          <a:p>
            <a:pPr>
              <a:lnSpc>
                <a:spcPts val="2332"/>
              </a:lnSpc>
            </a:pPr>
            <a:r>
              <a:rPr lang="vi-VN" sz="1458" b="1" dirty="0">
                <a:solidFill>
                  <a:srgbClr val="404155"/>
                </a:solidFill>
                <a:ea typeface="Nobile" pitchFamily="34" charset="-122"/>
                <a:cs typeface="Arial" panose="020B0604020202020204" pitchFamily="34" charset="0"/>
              </a:rPr>
              <a:t>=&gt;giữa phía người dùng và phần mềm GUI sử dụng giao thức UART – Zigbee.</a:t>
            </a:r>
            <a:endParaRPr lang="en-US" sz="1458" b="1" dirty="0">
              <a:solidFill>
                <a:srgbClr val="404155"/>
              </a:solidFill>
              <a:latin typeface="Arial" panose="020B0604020202020204" pitchFamily="34" charset="0"/>
              <a:ea typeface="Nobile" pitchFamily="34" charset="-122"/>
              <a:cs typeface="Arial" panose="020B0604020202020204" pitchFamily="34" charset="0"/>
            </a:endParaRPr>
          </a:p>
          <a:p>
            <a:pPr>
              <a:lnSpc>
                <a:spcPts val="2332"/>
              </a:lnSpc>
            </a:pPr>
            <a:endParaRPr lang="en-US" sz="1458" dirty="0">
              <a:latin typeface="Arial" panose="020B0604020202020204" pitchFamily="34" charset="0"/>
              <a:cs typeface="Arial" panose="020B0604020202020204" pitchFamily="34" charset="0"/>
            </a:endParaRPr>
          </a:p>
        </p:txBody>
      </p:sp>
      <p:pic>
        <p:nvPicPr>
          <p:cNvPr id="8" name="Image 2" descr="preencoded.png"/>
          <p:cNvPicPr>
            <a:picLocks noChangeAspect="1"/>
          </p:cNvPicPr>
          <p:nvPr/>
        </p:nvPicPr>
        <p:blipFill>
          <a:blip r:embed="rId5"/>
          <a:stretch>
            <a:fillRect/>
          </a:stretch>
        </p:blipFill>
        <p:spPr>
          <a:xfrm>
            <a:off x="3407790" y="2088013"/>
            <a:ext cx="2746673" cy="1697533"/>
          </a:xfrm>
          <a:prstGeom prst="rect">
            <a:avLst/>
          </a:prstGeom>
        </p:spPr>
      </p:pic>
      <p:sp>
        <p:nvSpPr>
          <p:cNvPr id="9" name="Text 4"/>
          <p:cNvSpPr/>
          <p:nvPr/>
        </p:nvSpPr>
        <p:spPr>
          <a:xfrm>
            <a:off x="3407790" y="4016924"/>
            <a:ext cx="1851620" cy="289322"/>
          </a:xfrm>
          <a:prstGeom prst="rect">
            <a:avLst/>
          </a:prstGeom>
          <a:noFill/>
          <a:ln/>
        </p:spPr>
        <p:txBody>
          <a:bodyPr wrap="none" rtlCol="0" anchor="t"/>
          <a:lstStyle/>
          <a:p>
            <a:pPr>
              <a:lnSpc>
                <a:spcPts val="2278"/>
              </a:lnSpc>
            </a:pPr>
            <a:r>
              <a:rPr lang="en-US" sz="1822" dirty="0">
                <a:solidFill>
                  <a:srgbClr val="0070C0"/>
                </a:solidFill>
                <a:latin typeface="Arial" panose="020B0604020202020204" pitchFamily="34" charset="0"/>
                <a:ea typeface="Corben" pitchFamily="34" charset="-122"/>
                <a:cs typeface="Arial" panose="020B0604020202020204" pitchFamily="34" charset="0"/>
              </a:rPr>
              <a:t>I2C</a:t>
            </a:r>
            <a:endParaRPr lang="en-US" sz="1822" dirty="0">
              <a:solidFill>
                <a:srgbClr val="0070C0"/>
              </a:solidFill>
              <a:latin typeface="Arial" panose="020B0604020202020204" pitchFamily="34" charset="0"/>
              <a:cs typeface="Arial" panose="020B0604020202020204" pitchFamily="34" charset="0"/>
            </a:endParaRPr>
          </a:p>
        </p:txBody>
      </p:sp>
      <p:sp>
        <p:nvSpPr>
          <p:cNvPr id="10" name="Text 5"/>
          <p:cNvSpPr/>
          <p:nvPr/>
        </p:nvSpPr>
        <p:spPr>
          <a:xfrm>
            <a:off x="3407790" y="4417272"/>
            <a:ext cx="2746673" cy="1184672"/>
          </a:xfrm>
          <a:prstGeom prst="rect">
            <a:avLst/>
          </a:prstGeom>
          <a:noFill/>
          <a:ln/>
        </p:spPr>
        <p:txBody>
          <a:bodyPr wrap="square" rtlCol="0" anchor="t"/>
          <a:lstStyle/>
          <a:p>
            <a:pPr>
              <a:lnSpc>
                <a:spcPts val="2332"/>
              </a:lnSpc>
            </a:pPr>
            <a:r>
              <a:rPr lang="en-US" sz="1458" dirty="0">
                <a:solidFill>
                  <a:srgbClr val="404155"/>
                </a:solidFill>
                <a:latin typeface="Arial" panose="020B0604020202020204" pitchFamily="34" charset="0"/>
                <a:ea typeface="Nobile" pitchFamily="34" charset="-122"/>
                <a:cs typeface="Arial" panose="020B0604020202020204" pitchFamily="34" charset="0"/>
              </a:rPr>
              <a:t>Giao diện truyền thông hai dây (I2C) dùng để kết nối các linh kiện trong Hệ </a:t>
            </a:r>
            <a:r>
              <a:rPr lang="en-US" sz="1458" dirty="0" err="1">
                <a:solidFill>
                  <a:srgbClr val="404155"/>
                </a:solidFill>
                <a:latin typeface="Arial" panose="020B0604020202020204" pitchFamily="34" charset="0"/>
                <a:ea typeface="Nobile" pitchFamily="34" charset="-122"/>
                <a:cs typeface="Arial" panose="020B0604020202020204" pitchFamily="34" charset="0"/>
              </a:rPr>
              <a:t>thống</a:t>
            </a:r>
            <a:r>
              <a:rPr lang="en-US" sz="1458" dirty="0">
                <a:solidFill>
                  <a:srgbClr val="404155"/>
                </a:solidFill>
                <a:latin typeface="Arial" panose="020B0604020202020204" pitchFamily="34" charset="0"/>
                <a:ea typeface="Nobile" pitchFamily="34" charset="-122"/>
                <a:cs typeface="Arial" panose="020B0604020202020204" pitchFamily="34" charset="0"/>
              </a:rPr>
              <a:t> </a:t>
            </a:r>
            <a:r>
              <a:rPr lang="vi-VN" sz="1458" dirty="0">
                <a:solidFill>
                  <a:srgbClr val="404155"/>
                </a:solidFill>
                <a:latin typeface="Arial" panose="020B0604020202020204" pitchFamily="34" charset="0"/>
                <a:ea typeface="Nobile" pitchFamily="34" charset="-122"/>
                <a:cs typeface="Arial" panose="020B0604020202020204" pitchFamily="34" charset="0"/>
              </a:rPr>
              <a:t>nhúng:</a:t>
            </a:r>
          </a:p>
          <a:p>
            <a:pPr>
              <a:lnSpc>
                <a:spcPts val="2332"/>
              </a:lnSpc>
            </a:pPr>
            <a:r>
              <a:rPr lang="vi-VN" sz="1458" b="1" dirty="0">
                <a:solidFill>
                  <a:srgbClr val="404155"/>
                </a:solidFill>
                <a:ea typeface="Nobile" pitchFamily="34" charset="-122"/>
                <a:cs typeface="Arial" panose="020B0604020202020204" pitchFamily="34" charset="0"/>
              </a:rPr>
              <a:t>=&gt;LCD/module LCD-I2C </a:t>
            </a:r>
            <a:endParaRPr lang="en-US" sz="1458" b="1" dirty="0">
              <a:latin typeface="Arial" panose="020B0604020202020204" pitchFamily="34" charset="0"/>
              <a:cs typeface="Arial" panose="020B0604020202020204" pitchFamily="34" charset="0"/>
            </a:endParaRPr>
          </a:p>
        </p:txBody>
      </p:sp>
      <p:pic>
        <p:nvPicPr>
          <p:cNvPr id="11" name="Image 3" descr="preencoded.png"/>
          <p:cNvPicPr>
            <a:picLocks noChangeAspect="1"/>
          </p:cNvPicPr>
          <p:nvPr/>
        </p:nvPicPr>
        <p:blipFill>
          <a:blip r:embed="rId6"/>
          <a:stretch>
            <a:fillRect/>
          </a:stretch>
        </p:blipFill>
        <p:spPr>
          <a:xfrm>
            <a:off x="6432176" y="2088013"/>
            <a:ext cx="2746673" cy="1697533"/>
          </a:xfrm>
          <a:prstGeom prst="rect">
            <a:avLst/>
          </a:prstGeom>
        </p:spPr>
      </p:pic>
      <p:sp>
        <p:nvSpPr>
          <p:cNvPr id="12" name="Text 6"/>
          <p:cNvSpPr/>
          <p:nvPr/>
        </p:nvSpPr>
        <p:spPr>
          <a:xfrm>
            <a:off x="6432176" y="4016924"/>
            <a:ext cx="1851620" cy="289322"/>
          </a:xfrm>
          <a:prstGeom prst="rect">
            <a:avLst/>
          </a:prstGeom>
          <a:noFill/>
          <a:ln/>
        </p:spPr>
        <p:txBody>
          <a:bodyPr wrap="none" rtlCol="0" anchor="t"/>
          <a:lstStyle/>
          <a:p>
            <a:pPr>
              <a:lnSpc>
                <a:spcPts val="2278"/>
              </a:lnSpc>
            </a:pPr>
            <a:r>
              <a:rPr lang="en-US" sz="1822" dirty="0">
                <a:solidFill>
                  <a:srgbClr val="0070C0"/>
                </a:solidFill>
                <a:latin typeface="Arial" panose="020B0604020202020204" pitchFamily="34" charset="0"/>
                <a:ea typeface="Corben" pitchFamily="34" charset="-122"/>
                <a:cs typeface="Arial" panose="020B0604020202020204" pitchFamily="34" charset="0"/>
              </a:rPr>
              <a:t>SPI</a:t>
            </a:r>
            <a:endParaRPr lang="en-US" sz="1822" dirty="0">
              <a:solidFill>
                <a:srgbClr val="0070C0"/>
              </a:solidFill>
              <a:latin typeface="Arial" panose="020B0604020202020204" pitchFamily="34" charset="0"/>
              <a:cs typeface="Arial" panose="020B0604020202020204" pitchFamily="34" charset="0"/>
            </a:endParaRPr>
          </a:p>
        </p:txBody>
      </p:sp>
      <p:sp>
        <p:nvSpPr>
          <p:cNvPr id="13" name="Text 7"/>
          <p:cNvSpPr/>
          <p:nvPr/>
        </p:nvSpPr>
        <p:spPr>
          <a:xfrm>
            <a:off x="6432176" y="4417272"/>
            <a:ext cx="2746673" cy="1480840"/>
          </a:xfrm>
          <a:prstGeom prst="rect">
            <a:avLst/>
          </a:prstGeom>
          <a:noFill/>
          <a:ln/>
        </p:spPr>
        <p:txBody>
          <a:bodyPr wrap="square" rtlCol="0" anchor="t"/>
          <a:lstStyle/>
          <a:p>
            <a:pPr>
              <a:lnSpc>
                <a:spcPts val="2332"/>
              </a:lnSpc>
            </a:pPr>
            <a:r>
              <a:rPr lang="en-US" sz="1458" dirty="0">
                <a:solidFill>
                  <a:srgbClr val="404155"/>
                </a:solidFill>
                <a:latin typeface="Arial" panose="020B0604020202020204" pitchFamily="34" charset="0"/>
                <a:ea typeface="Nobile" pitchFamily="34" charset="-122"/>
                <a:cs typeface="Arial" panose="020B0604020202020204" pitchFamily="34" charset="0"/>
              </a:rPr>
              <a:t>Kỹ thuật truyền thông tuần tự (SPI) cho phép giao tiếp nhanh và đồng thời với nhiều thiết bị trong Hệ </a:t>
            </a:r>
            <a:r>
              <a:rPr lang="en-US" sz="1458" dirty="0" err="1">
                <a:solidFill>
                  <a:srgbClr val="404155"/>
                </a:solidFill>
                <a:latin typeface="Arial" panose="020B0604020202020204" pitchFamily="34" charset="0"/>
                <a:ea typeface="Nobile" pitchFamily="34" charset="-122"/>
                <a:cs typeface="Arial" panose="020B0604020202020204" pitchFamily="34" charset="0"/>
              </a:rPr>
              <a:t>thống</a:t>
            </a:r>
            <a:r>
              <a:rPr lang="en-US" sz="1458" dirty="0">
                <a:solidFill>
                  <a:srgbClr val="404155"/>
                </a:solidFill>
                <a:latin typeface="Arial" panose="020B0604020202020204" pitchFamily="34" charset="0"/>
                <a:ea typeface="Nobile" pitchFamily="34" charset="-122"/>
                <a:cs typeface="Arial" panose="020B0604020202020204" pitchFamily="34" charset="0"/>
              </a:rPr>
              <a:t> </a:t>
            </a:r>
            <a:r>
              <a:rPr lang="vi-VN" sz="1458" dirty="0">
                <a:solidFill>
                  <a:srgbClr val="404155"/>
                </a:solidFill>
                <a:latin typeface="Arial" panose="020B0604020202020204" pitchFamily="34" charset="0"/>
                <a:ea typeface="Nobile" pitchFamily="34" charset="-122"/>
                <a:cs typeface="Arial" panose="020B0604020202020204" pitchFamily="34" charset="0"/>
              </a:rPr>
              <a:t>nhúng:</a:t>
            </a:r>
          </a:p>
          <a:p>
            <a:pPr>
              <a:lnSpc>
                <a:spcPts val="2332"/>
              </a:lnSpc>
            </a:pPr>
            <a:r>
              <a:rPr lang="vi-VN" sz="1458" b="1" dirty="0">
                <a:latin typeface="Arial" panose="020B0604020202020204" pitchFamily="34" charset="0"/>
                <a:cs typeface="Arial" panose="020B0604020202020204" pitchFamily="34" charset="0"/>
              </a:rPr>
              <a:t>=&gt;</a:t>
            </a:r>
            <a:r>
              <a:rPr lang="en-US" sz="1458" b="1" dirty="0">
                <a:latin typeface="Arial" panose="020B0604020202020204" pitchFamily="34" charset="0"/>
                <a:cs typeface="Arial" panose="020B0604020202020204" pitchFamily="34" charset="0"/>
              </a:rPr>
              <a:t>RFID RC522 module</a:t>
            </a:r>
          </a:p>
        </p:txBody>
      </p:sp>
      <p:pic>
        <p:nvPicPr>
          <p:cNvPr id="15" name="Image 1" descr="preencoded.png">
            <a:extLst>
              <a:ext uri="{FF2B5EF4-FFF2-40B4-BE49-F238E27FC236}">
                <a16:creationId xmlns:a16="http://schemas.microsoft.com/office/drawing/2014/main" id="{46E5D86A-860D-464F-9D47-E2EEFF9A716C}"/>
              </a:ext>
            </a:extLst>
          </p:cNvPr>
          <p:cNvPicPr>
            <a:picLocks noChangeAspect="1"/>
          </p:cNvPicPr>
          <p:nvPr/>
        </p:nvPicPr>
        <p:blipFill>
          <a:blip r:embed="rId7"/>
          <a:stretch>
            <a:fillRect/>
          </a:stretch>
        </p:blipFill>
        <p:spPr>
          <a:xfrm>
            <a:off x="9312138" y="2099072"/>
            <a:ext cx="2746573" cy="1697434"/>
          </a:xfrm>
          <a:prstGeom prst="rect">
            <a:avLst/>
          </a:prstGeom>
        </p:spPr>
      </p:pic>
      <p:sp>
        <p:nvSpPr>
          <p:cNvPr id="19" name="Text 6">
            <a:extLst>
              <a:ext uri="{FF2B5EF4-FFF2-40B4-BE49-F238E27FC236}">
                <a16:creationId xmlns:a16="http://schemas.microsoft.com/office/drawing/2014/main" id="{3CAFDF7A-18B9-46CA-B6C4-F6BAE72EAA10}"/>
              </a:ext>
            </a:extLst>
          </p:cNvPr>
          <p:cNvSpPr/>
          <p:nvPr/>
        </p:nvSpPr>
        <p:spPr>
          <a:xfrm>
            <a:off x="9456562" y="4027122"/>
            <a:ext cx="1851620" cy="289322"/>
          </a:xfrm>
          <a:prstGeom prst="rect">
            <a:avLst/>
          </a:prstGeom>
          <a:noFill/>
          <a:ln/>
        </p:spPr>
        <p:txBody>
          <a:bodyPr wrap="none" rtlCol="0" anchor="t"/>
          <a:lstStyle/>
          <a:p>
            <a:pPr>
              <a:lnSpc>
                <a:spcPts val="2278"/>
              </a:lnSpc>
            </a:pPr>
            <a:r>
              <a:rPr lang="vi-VN" sz="1822" dirty="0">
                <a:solidFill>
                  <a:srgbClr val="0070C0"/>
                </a:solidFill>
                <a:latin typeface="Arial" panose="020B0604020202020204" pitchFamily="34" charset="0"/>
                <a:ea typeface="Corben" pitchFamily="34" charset="-122"/>
                <a:cs typeface="Arial" panose="020B0604020202020204" pitchFamily="34" charset="0"/>
              </a:rPr>
              <a:t>GPIO</a:t>
            </a:r>
            <a:endParaRPr lang="en-US" sz="1822" dirty="0">
              <a:solidFill>
                <a:srgbClr val="0070C0"/>
              </a:solidFill>
              <a:latin typeface="Arial" panose="020B0604020202020204" pitchFamily="34" charset="0"/>
              <a:cs typeface="Arial" panose="020B0604020202020204" pitchFamily="34" charset="0"/>
            </a:endParaRPr>
          </a:p>
        </p:txBody>
      </p:sp>
      <p:sp>
        <p:nvSpPr>
          <p:cNvPr id="20" name="Text 7">
            <a:extLst>
              <a:ext uri="{FF2B5EF4-FFF2-40B4-BE49-F238E27FC236}">
                <a16:creationId xmlns:a16="http://schemas.microsoft.com/office/drawing/2014/main" id="{87E7CDAB-B799-4B95-82FD-487C58A92D1F}"/>
              </a:ext>
            </a:extLst>
          </p:cNvPr>
          <p:cNvSpPr/>
          <p:nvPr/>
        </p:nvSpPr>
        <p:spPr>
          <a:xfrm>
            <a:off x="9305849" y="4417272"/>
            <a:ext cx="2746673" cy="1480840"/>
          </a:xfrm>
          <a:prstGeom prst="rect">
            <a:avLst/>
          </a:prstGeom>
          <a:noFill/>
          <a:ln/>
        </p:spPr>
        <p:txBody>
          <a:bodyPr wrap="square" rtlCol="0" anchor="t"/>
          <a:lstStyle/>
          <a:p>
            <a:pPr>
              <a:lnSpc>
                <a:spcPts val="2332"/>
              </a:lnSpc>
            </a:pPr>
            <a:r>
              <a:rPr lang="vi-VN" sz="1500" dirty="0">
                <a:latin typeface="Arial" panose="020B0604020202020204" pitchFamily="34" charset="0"/>
                <a:cs typeface="Arial" panose="020B0604020202020204" pitchFamily="34" charset="0"/>
              </a:rPr>
              <a:t>Chuẩn giao tiếp </a:t>
            </a:r>
            <a:r>
              <a:rPr lang="en-US" sz="1500" dirty="0" err="1">
                <a:latin typeface="Arial" panose="020B0604020202020204" pitchFamily="34" charset="0"/>
                <a:cs typeface="Arial" panose="020B0604020202020204" pitchFamily="34" charset="0"/>
              </a:rPr>
              <a:t>mà</a:t>
            </a:r>
            <a:r>
              <a:rPr lang="en-US" sz="1500" dirty="0">
                <a:latin typeface="Arial" panose="020B0604020202020204" pitchFamily="34" charset="0"/>
                <a:cs typeface="Arial" panose="020B0604020202020204" pitchFamily="34" charset="0"/>
              </a:rPr>
              <a:t> qua </a:t>
            </a:r>
            <a:r>
              <a:rPr lang="en-US" sz="1500" dirty="0" err="1">
                <a:latin typeface="Arial" panose="020B0604020202020204" pitchFamily="34" charset="0"/>
                <a:cs typeface="Arial" panose="020B0604020202020204" pitchFamily="34" charset="0"/>
              </a:rPr>
              <a:t>đó</a:t>
            </a:r>
            <a:r>
              <a:rPr lang="en-US" sz="1500" dirty="0">
                <a:latin typeface="Arial" panose="020B0604020202020204" pitchFamily="34" charset="0"/>
                <a:cs typeface="Arial" panose="020B0604020202020204" pitchFamily="34" charset="0"/>
              </a:rPr>
              <a:t> vi </a:t>
            </a:r>
            <a:r>
              <a:rPr lang="en-US" sz="1500" dirty="0" err="1">
                <a:latin typeface="Arial" panose="020B0604020202020204" pitchFamily="34" charset="0"/>
                <a:cs typeface="Arial" panose="020B0604020202020204" pitchFamily="34" charset="0"/>
              </a:rPr>
              <a:t>điều</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khiển</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có</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thể</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giao</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tiếp</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với</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thế</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giới</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bên</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ngoài</a:t>
            </a:r>
            <a:r>
              <a:rPr lang="vi-VN" sz="1458" dirty="0">
                <a:solidFill>
                  <a:srgbClr val="404155"/>
                </a:solidFill>
                <a:latin typeface="Arial" panose="020B0604020202020204" pitchFamily="34" charset="0"/>
                <a:ea typeface="Nobile" pitchFamily="34" charset="-122"/>
                <a:cs typeface="Arial" panose="020B0604020202020204" pitchFamily="34" charset="0"/>
              </a:rPr>
              <a:t>:</a:t>
            </a:r>
          </a:p>
          <a:p>
            <a:pPr>
              <a:lnSpc>
                <a:spcPts val="2332"/>
              </a:lnSpc>
            </a:pPr>
            <a:r>
              <a:rPr lang="vi-VN" sz="1458" b="1" dirty="0">
                <a:latin typeface="Arial" panose="020B0604020202020204" pitchFamily="34" charset="0"/>
                <a:cs typeface="Arial" panose="020B0604020202020204" pitchFamily="34" charset="0"/>
              </a:rPr>
              <a:t>=&gt;Buzzer, </a:t>
            </a:r>
            <a:r>
              <a:rPr lang="en-US" sz="1458" b="1" dirty="0">
                <a:latin typeface="Arial" panose="020B0604020202020204" pitchFamily="34" charset="0"/>
                <a:cs typeface="Arial" panose="020B0604020202020204" pitchFamily="34" charset="0"/>
              </a:rPr>
              <a:t>LED</a:t>
            </a:r>
          </a:p>
        </p:txBody>
      </p:sp>
    </p:spTree>
    <p:extLst>
      <p:ext uri="{BB962C8B-B14F-4D97-AF65-F5344CB8AC3E}">
        <p14:creationId xmlns:p14="http://schemas.microsoft.com/office/powerpoint/2010/main" val="2634399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9F9FF">
              <a:alpha val="75000"/>
            </a:srgbClr>
          </a:solidFill>
          <a:ln w="13811">
            <a:solidFill>
              <a:srgbClr val="FFFFFF">
                <a:alpha val="64000"/>
              </a:srgbClr>
            </a:solidFill>
            <a:prstDash val="solid"/>
          </a:ln>
        </p:spPr>
        <p:txBody>
          <a:bodyPr/>
          <a:lstStyle/>
          <a:p>
            <a:endParaRPr lang="en-US" sz="1500"/>
          </a:p>
        </p:txBody>
      </p:sp>
      <p:pic>
        <p:nvPicPr>
          <p:cNvPr id="4" name="Image 1" descr="preencoded.png"/>
          <p:cNvPicPr>
            <a:picLocks noChangeAspect="1"/>
          </p:cNvPicPr>
          <p:nvPr/>
        </p:nvPicPr>
        <p:blipFill>
          <a:blip r:embed="rId4"/>
          <a:stretch>
            <a:fillRect/>
          </a:stretch>
        </p:blipFill>
        <p:spPr>
          <a:xfrm>
            <a:off x="0" y="0"/>
            <a:ext cx="12192000" cy="6858000"/>
          </a:xfrm>
          <a:prstGeom prst="rect">
            <a:avLst/>
          </a:prstGeom>
        </p:spPr>
      </p:pic>
      <p:sp>
        <p:nvSpPr>
          <p:cNvPr id="6" name="Text 2"/>
          <p:cNvSpPr/>
          <p:nvPr/>
        </p:nvSpPr>
        <p:spPr>
          <a:xfrm>
            <a:off x="1698327" y="416334"/>
            <a:ext cx="9567319" cy="1157288"/>
          </a:xfrm>
          <a:prstGeom prst="rect">
            <a:avLst/>
          </a:prstGeom>
          <a:noFill/>
          <a:ln/>
        </p:spPr>
        <p:txBody>
          <a:bodyPr wrap="square" rtlCol="0" anchor="t"/>
          <a:lstStyle/>
          <a:p>
            <a:pPr>
              <a:lnSpc>
                <a:spcPts val="4556"/>
              </a:lnSpc>
            </a:pPr>
            <a:r>
              <a:rPr lang="vi-VN" sz="3645" dirty="0">
                <a:solidFill>
                  <a:srgbClr val="0070C0"/>
                </a:solidFill>
                <a:ea typeface="Corben" pitchFamily="34" charset="-122"/>
                <a:cs typeface="Arial" panose="020B0604020202020204" pitchFamily="34" charset="0"/>
              </a:rPr>
              <a:t>Chức năng (Functions) của</a:t>
            </a:r>
            <a:r>
              <a:rPr lang="en-US" sz="3645" dirty="0">
                <a:solidFill>
                  <a:srgbClr val="0070C0"/>
                </a:solidFill>
                <a:latin typeface="Arial" panose="020B0604020202020204" pitchFamily="34" charset="0"/>
                <a:ea typeface="Corben" pitchFamily="34" charset="-122"/>
                <a:cs typeface="Arial" panose="020B0604020202020204" pitchFamily="34" charset="0"/>
              </a:rPr>
              <a:t> </a:t>
            </a:r>
            <a:r>
              <a:rPr lang="vi-VN" sz="3645" dirty="0">
                <a:solidFill>
                  <a:srgbClr val="0070C0"/>
                </a:solidFill>
                <a:latin typeface="Arial" panose="020B0604020202020204" pitchFamily="34" charset="0"/>
                <a:ea typeface="Corben" pitchFamily="34" charset="-122"/>
                <a:cs typeface="Arial" panose="020B0604020202020204" pitchFamily="34" charset="0"/>
              </a:rPr>
              <a:t>H</a:t>
            </a:r>
            <a:r>
              <a:rPr lang="en-US" sz="3645" dirty="0">
                <a:solidFill>
                  <a:srgbClr val="0070C0"/>
                </a:solidFill>
                <a:latin typeface="Arial" panose="020B0604020202020204" pitchFamily="34" charset="0"/>
                <a:ea typeface="Corben" pitchFamily="34" charset="-122"/>
                <a:cs typeface="Arial" panose="020B0604020202020204" pitchFamily="34" charset="0"/>
              </a:rPr>
              <a:t>ệ </a:t>
            </a:r>
            <a:r>
              <a:rPr lang="en-US" sz="3645" dirty="0" err="1">
                <a:solidFill>
                  <a:srgbClr val="0070C0"/>
                </a:solidFill>
                <a:latin typeface="Arial" panose="020B0604020202020204" pitchFamily="34" charset="0"/>
                <a:ea typeface="Corben" pitchFamily="34" charset="-122"/>
                <a:cs typeface="Arial" panose="020B0604020202020204" pitchFamily="34" charset="0"/>
              </a:rPr>
              <a:t>thống</a:t>
            </a:r>
            <a:r>
              <a:rPr lang="vi-VN" sz="3645" dirty="0">
                <a:solidFill>
                  <a:srgbClr val="0070C0"/>
                </a:solidFill>
                <a:latin typeface="Arial" panose="020B0604020202020204" pitchFamily="34" charset="0"/>
                <a:ea typeface="Corben" pitchFamily="34" charset="-122"/>
                <a:cs typeface="Arial" panose="020B0604020202020204" pitchFamily="34" charset="0"/>
              </a:rPr>
              <a:t> điều khiển truy cập dùng</a:t>
            </a:r>
            <a:r>
              <a:rPr lang="en-US" sz="3645" dirty="0">
                <a:solidFill>
                  <a:srgbClr val="0070C0"/>
                </a:solidFill>
                <a:latin typeface="Arial" panose="020B0604020202020204" pitchFamily="34" charset="0"/>
                <a:ea typeface="Corben" pitchFamily="34" charset="-122"/>
                <a:cs typeface="Arial" panose="020B0604020202020204" pitchFamily="34" charset="0"/>
              </a:rPr>
              <a:t> RFID</a:t>
            </a:r>
            <a:endParaRPr lang="en-US" sz="3645" dirty="0">
              <a:solidFill>
                <a:srgbClr val="0070C0"/>
              </a:solidFill>
              <a:latin typeface="Arial" panose="020B0604020202020204" pitchFamily="34" charset="0"/>
              <a:cs typeface="Arial" panose="020B0604020202020204" pitchFamily="34" charset="0"/>
            </a:endParaRPr>
          </a:p>
        </p:txBody>
      </p:sp>
      <p:sp>
        <p:nvSpPr>
          <p:cNvPr id="7" name="Shape 3"/>
          <p:cNvSpPr/>
          <p:nvPr/>
        </p:nvSpPr>
        <p:spPr>
          <a:xfrm>
            <a:off x="5879826" y="1957175"/>
            <a:ext cx="37008" cy="3417987"/>
          </a:xfrm>
          <a:prstGeom prst="roundRect">
            <a:avLst>
              <a:gd name="adj" fmla="val 225151"/>
            </a:avLst>
          </a:prstGeom>
          <a:solidFill>
            <a:srgbClr val="A5B3F3"/>
          </a:solidFill>
          <a:ln/>
        </p:spPr>
        <p:txBody>
          <a:bodyPr/>
          <a:lstStyle/>
          <a:p>
            <a:endParaRPr lang="en-US" sz="1500"/>
          </a:p>
        </p:txBody>
      </p:sp>
      <p:sp>
        <p:nvSpPr>
          <p:cNvPr id="8" name="Shape 4"/>
          <p:cNvSpPr/>
          <p:nvPr/>
        </p:nvSpPr>
        <p:spPr>
          <a:xfrm>
            <a:off x="6106591" y="2291593"/>
            <a:ext cx="647998" cy="37008"/>
          </a:xfrm>
          <a:prstGeom prst="roundRect">
            <a:avLst>
              <a:gd name="adj" fmla="val 225151"/>
            </a:avLst>
          </a:prstGeom>
          <a:solidFill>
            <a:srgbClr val="A5B3F3"/>
          </a:solidFill>
          <a:ln/>
        </p:spPr>
        <p:txBody>
          <a:bodyPr/>
          <a:lstStyle/>
          <a:p>
            <a:endParaRPr lang="en-US" sz="1500"/>
          </a:p>
        </p:txBody>
      </p:sp>
      <p:sp>
        <p:nvSpPr>
          <p:cNvPr id="9" name="Shape 5"/>
          <p:cNvSpPr/>
          <p:nvPr/>
        </p:nvSpPr>
        <p:spPr>
          <a:xfrm>
            <a:off x="5689971" y="2101837"/>
            <a:ext cx="416619" cy="416619"/>
          </a:xfrm>
          <a:prstGeom prst="roundRect">
            <a:avLst>
              <a:gd name="adj" fmla="val 20000"/>
            </a:avLst>
          </a:prstGeom>
          <a:solidFill>
            <a:srgbClr val="D2D9F9"/>
          </a:solidFill>
          <a:ln w="13811">
            <a:solidFill>
              <a:srgbClr val="A5B3F3"/>
            </a:solidFill>
            <a:prstDash val="solid"/>
          </a:ln>
        </p:spPr>
        <p:txBody>
          <a:bodyPr/>
          <a:lstStyle/>
          <a:p>
            <a:endParaRPr lang="en-US" sz="1500"/>
          </a:p>
        </p:txBody>
      </p:sp>
      <p:sp>
        <p:nvSpPr>
          <p:cNvPr id="10" name="Text 6"/>
          <p:cNvSpPr/>
          <p:nvPr/>
        </p:nvSpPr>
        <p:spPr>
          <a:xfrm>
            <a:off x="5856956" y="2136563"/>
            <a:ext cx="82550" cy="347068"/>
          </a:xfrm>
          <a:prstGeom prst="rect">
            <a:avLst/>
          </a:prstGeom>
          <a:noFill/>
          <a:ln/>
        </p:spPr>
        <p:txBody>
          <a:bodyPr wrap="none" rtlCol="0" anchor="t"/>
          <a:lstStyle/>
          <a:p>
            <a:pPr algn="ctr">
              <a:lnSpc>
                <a:spcPts val="2734"/>
              </a:lnSpc>
            </a:pPr>
            <a:r>
              <a:rPr lang="en-US" sz="2187" dirty="0">
                <a:solidFill>
                  <a:srgbClr val="404155"/>
                </a:solidFill>
                <a:latin typeface="Arial" panose="020B0604020202020204" pitchFamily="34" charset="0"/>
                <a:ea typeface="Corben" pitchFamily="34" charset="-122"/>
                <a:cs typeface="Arial" panose="020B0604020202020204" pitchFamily="34" charset="0"/>
              </a:rPr>
              <a:t>1</a:t>
            </a:r>
            <a:endParaRPr lang="en-US" sz="2187" dirty="0">
              <a:latin typeface="Arial" panose="020B0604020202020204" pitchFamily="34" charset="0"/>
              <a:cs typeface="Arial" panose="020B0604020202020204" pitchFamily="34" charset="0"/>
            </a:endParaRPr>
          </a:p>
        </p:txBody>
      </p:sp>
      <p:sp>
        <p:nvSpPr>
          <p:cNvPr id="11" name="Text 7"/>
          <p:cNvSpPr/>
          <p:nvPr/>
        </p:nvSpPr>
        <p:spPr>
          <a:xfrm>
            <a:off x="6812074" y="1940172"/>
            <a:ext cx="1851620" cy="289322"/>
          </a:xfrm>
          <a:prstGeom prst="rect">
            <a:avLst/>
          </a:prstGeom>
          <a:noFill/>
          <a:ln/>
        </p:spPr>
        <p:txBody>
          <a:bodyPr wrap="none" rtlCol="0" anchor="t"/>
          <a:lstStyle/>
          <a:p>
            <a:pPr>
              <a:lnSpc>
                <a:spcPts val="2278"/>
              </a:lnSpc>
            </a:pPr>
            <a:r>
              <a:rPr lang="en-US" sz="1822" b="1" dirty="0" err="1">
                <a:solidFill>
                  <a:srgbClr val="0070C0"/>
                </a:solidFill>
                <a:latin typeface="Arial" panose="020B0604020202020204" pitchFamily="34" charset="0"/>
                <a:ea typeface="Corben" pitchFamily="34" charset="-122"/>
                <a:cs typeface="Arial" panose="020B0604020202020204" pitchFamily="34" charset="0"/>
              </a:rPr>
              <a:t>Đọc</a:t>
            </a:r>
            <a:r>
              <a:rPr lang="en-US" sz="1822" b="1" dirty="0">
                <a:solidFill>
                  <a:srgbClr val="0070C0"/>
                </a:solidFill>
                <a:latin typeface="Arial" panose="020B0604020202020204" pitchFamily="34" charset="0"/>
                <a:ea typeface="Corben" pitchFamily="34" charset="-122"/>
                <a:cs typeface="Arial" panose="020B0604020202020204" pitchFamily="34" charset="0"/>
              </a:rPr>
              <a:t> </a:t>
            </a:r>
            <a:r>
              <a:rPr lang="en-US" sz="1822" b="1" dirty="0" err="1">
                <a:solidFill>
                  <a:srgbClr val="0070C0"/>
                </a:solidFill>
                <a:latin typeface="Arial" panose="020B0604020202020204" pitchFamily="34" charset="0"/>
                <a:ea typeface="Corben" pitchFamily="34" charset="-122"/>
                <a:cs typeface="Arial" panose="020B0604020202020204" pitchFamily="34" charset="0"/>
              </a:rPr>
              <a:t>thẻ</a:t>
            </a:r>
            <a:r>
              <a:rPr lang="en-US" sz="1822" b="1" dirty="0">
                <a:solidFill>
                  <a:srgbClr val="0070C0"/>
                </a:solidFill>
                <a:latin typeface="Arial" panose="020B0604020202020204" pitchFamily="34" charset="0"/>
                <a:ea typeface="Corben" pitchFamily="34" charset="-122"/>
                <a:cs typeface="Arial" panose="020B0604020202020204" pitchFamily="34" charset="0"/>
              </a:rPr>
              <a:t> RFID</a:t>
            </a:r>
            <a:endParaRPr lang="en-US" sz="1822" b="1" dirty="0">
              <a:solidFill>
                <a:srgbClr val="0070C0"/>
              </a:solidFill>
              <a:latin typeface="Arial" panose="020B0604020202020204" pitchFamily="34" charset="0"/>
              <a:cs typeface="Arial" panose="020B0604020202020204" pitchFamily="34" charset="0"/>
            </a:endParaRPr>
          </a:p>
        </p:txBody>
      </p:sp>
      <p:sp>
        <p:nvSpPr>
          <p:cNvPr id="12" name="Text 8"/>
          <p:cNvSpPr/>
          <p:nvPr/>
        </p:nvSpPr>
        <p:spPr>
          <a:xfrm>
            <a:off x="6437031" y="2429500"/>
            <a:ext cx="4330559" cy="925711"/>
          </a:xfrm>
          <a:prstGeom prst="rect">
            <a:avLst/>
          </a:prstGeom>
          <a:noFill/>
          <a:ln/>
        </p:spPr>
        <p:txBody>
          <a:bodyPr wrap="square" rtlCol="0" anchor="t"/>
          <a:lstStyle/>
          <a:p>
            <a:pPr>
              <a:lnSpc>
                <a:spcPts val="2332"/>
              </a:lnSpc>
            </a:pPr>
            <a:r>
              <a:rPr lang="vi-VN" sz="1458" dirty="0">
                <a:ea typeface="Nobile" pitchFamily="34" charset="-122"/>
                <a:cs typeface="Arial" panose="020B0604020202020204" pitchFamily="34" charset="0"/>
              </a:rPr>
              <a:t>Kiểm tra xem thẻ đó có phải là thẻ hợp lệ hay không. Nếu đúng hệ thống sẽ truy xuất dữ liệu từ thẻ.</a:t>
            </a:r>
            <a:endParaRPr lang="en-US" sz="1458" dirty="0">
              <a:latin typeface="Arial" panose="020B0604020202020204" pitchFamily="34" charset="0"/>
              <a:cs typeface="Arial" panose="020B0604020202020204" pitchFamily="34" charset="0"/>
            </a:endParaRPr>
          </a:p>
        </p:txBody>
      </p:sp>
      <p:sp>
        <p:nvSpPr>
          <p:cNvPr id="13" name="Shape 9"/>
          <p:cNvSpPr/>
          <p:nvPr/>
        </p:nvSpPr>
        <p:spPr>
          <a:xfrm>
            <a:off x="5041974" y="3217304"/>
            <a:ext cx="647998" cy="37008"/>
          </a:xfrm>
          <a:prstGeom prst="roundRect">
            <a:avLst>
              <a:gd name="adj" fmla="val 225151"/>
            </a:avLst>
          </a:prstGeom>
          <a:solidFill>
            <a:srgbClr val="A5B3F3"/>
          </a:solidFill>
          <a:ln/>
        </p:spPr>
        <p:txBody>
          <a:bodyPr/>
          <a:lstStyle/>
          <a:p>
            <a:endParaRPr lang="en-US" sz="1500"/>
          </a:p>
        </p:txBody>
      </p:sp>
      <p:sp>
        <p:nvSpPr>
          <p:cNvPr id="14" name="Shape 10"/>
          <p:cNvSpPr/>
          <p:nvPr/>
        </p:nvSpPr>
        <p:spPr>
          <a:xfrm>
            <a:off x="5689971" y="3027548"/>
            <a:ext cx="416619" cy="416619"/>
          </a:xfrm>
          <a:prstGeom prst="roundRect">
            <a:avLst>
              <a:gd name="adj" fmla="val 20000"/>
            </a:avLst>
          </a:prstGeom>
          <a:solidFill>
            <a:srgbClr val="D2D9F9"/>
          </a:solidFill>
          <a:ln w="13811">
            <a:solidFill>
              <a:srgbClr val="A5B3F3"/>
            </a:solidFill>
            <a:prstDash val="solid"/>
          </a:ln>
        </p:spPr>
        <p:txBody>
          <a:bodyPr/>
          <a:lstStyle/>
          <a:p>
            <a:endParaRPr lang="en-US" sz="1500"/>
          </a:p>
        </p:txBody>
      </p:sp>
      <p:sp>
        <p:nvSpPr>
          <p:cNvPr id="15" name="Text 11"/>
          <p:cNvSpPr/>
          <p:nvPr/>
        </p:nvSpPr>
        <p:spPr>
          <a:xfrm>
            <a:off x="5825206" y="3062274"/>
            <a:ext cx="146050" cy="347068"/>
          </a:xfrm>
          <a:prstGeom prst="rect">
            <a:avLst/>
          </a:prstGeom>
          <a:noFill/>
          <a:ln/>
        </p:spPr>
        <p:txBody>
          <a:bodyPr wrap="none" rtlCol="0" anchor="t"/>
          <a:lstStyle/>
          <a:p>
            <a:pPr algn="ctr">
              <a:lnSpc>
                <a:spcPts val="2734"/>
              </a:lnSpc>
            </a:pPr>
            <a:r>
              <a:rPr lang="en-US" sz="2187" dirty="0">
                <a:solidFill>
                  <a:srgbClr val="404155"/>
                </a:solidFill>
                <a:latin typeface="Arial" panose="020B0604020202020204" pitchFamily="34" charset="0"/>
                <a:ea typeface="Corben" pitchFamily="34" charset="-122"/>
                <a:cs typeface="Arial" panose="020B0604020202020204" pitchFamily="34" charset="0"/>
              </a:rPr>
              <a:t>2</a:t>
            </a:r>
            <a:endParaRPr lang="en-US" sz="2187" dirty="0">
              <a:latin typeface="Arial" panose="020B0604020202020204" pitchFamily="34" charset="0"/>
              <a:cs typeface="Arial" panose="020B0604020202020204" pitchFamily="34" charset="0"/>
            </a:endParaRPr>
          </a:p>
        </p:txBody>
      </p:sp>
      <p:sp>
        <p:nvSpPr>
          <p:cNvPr id="16" name="Text 12"/>
          <p:cNvSpPr/>
          <p:nvPr/>
        </p:nvSpPr>
        <p:spPr>
          <a:xfrm>
            <a:off x="2207810" y="2808932"/>
            <a:ext cx="2736835" cy="289322"/>
          </a:xfrm>
          <a:prstGeom prst="rect">
            <a:avLst/>
          </a:prstGeom>
          <a:noFill/>
          <a:ln/>
        </p:spPr>
        <p:txBody>
          <a:bodyPr wrap="none" rtlCol="0" anchor="t"/>
          <a:lstStyle/>
          <a:p>
            <a:pPr algn="r">
              <a:lnSpc>
                <a:spcPts val="2278"/>
              </a:lnSpc>
            </a:pPr>
            <a:r>
              <a:rPr lang="en-US" sz="1822" b="1" dirty="0" err="1">
                <a:solidFill>
                  <a:srgbClr val="0070C0"/>
                </a:solidFill>
                <a:latin typeface="Arial" panose="020B0604020202020204" pitchFamily="34" charset="0"/>
                <a:ea typeface="Corben" pitchFamily="34" charset="-122"/>
                <a:cs typeface="Arial" panose="020B0604020202020204" pitchFamily="34" charset="0"/>
              </a:rPr>
              <a:t>Kiểm</a:t>
            </a:r>
            <a:r>
              <a:rPr lang="en-US" sz="1822" b="1" dirty="0">
                <a:solidFill>
                  <a:srgbClr val="0070C0"/>
                </a:solidFill>
                <a:latin typeface="Arial" panose="020B0604020202020204" pitchFamily="34" charset="0"/>
                <a:ea typeface="Corben" pitchFamily="34" charset="-122"/>
                <a:cs typeface="Arial" panose="020B0604020202020204" pitchFamily="34" charset="0"/>
              </a:rPr>
              <a:t> </a:t>
            </a:r>
            <a:r>
              <a:rPr lang="en-US" sz="1822" b="1" dirty="0" err="1">
                <a:solidFill>
                  <a:srgbClr val="0070C0"/>
                </a:solidFill>
                <a:latin typeface="Arial" panose="020B0604020202020204" pitchFamily="34" charset="0"/>
                <a:ea typeface="Corben" pitchFamily="34" charset="-122"/>
                <a:cs typeface="Arial" panose="020B0604020202020204" pitchFamily="34" charset="0"/>
              </a:rPr>
              <a:t>soát</a:t>
            </a:r>
            <a:r>
              <a:rPr lang="en-US" sz="1822" b="1" dirty="0">
                <a:solidFill>
                  <a:srgbClr val="0070C0"/>
                </a:solidFill>
                <a:latin typeface="Arial" panose="020B0604020202020204" pitchFamily="34" charset="0"/>
                <a:ea typeface="Corben" pitchFamily="34" charset="-122"/>
                <a:cs typeface="Arial" panose="020B0604020202020204" pitchFamily="34" charset="0"/>
              </a:rPr>
              <a:t> </a:t>
            </a:r>
            <a:r>
              <a:rPr lang="en-US" sz="1822" b="1" dirty="0" err="1">
                <a:solidFill>
                  <a:srgbClr val="0070C0"/>
                </a:solidFill>
                <a:latin typeface="Arial" panose="020B0604020202020204" pitchFamily="34" charset="0"/>
                <a:ea typeface="Corben" pitchFamily="34" charset="-122"/>
                <a:cs typeface="Arial" panose="020B0604020202020204" pitchFamily="34" charset="0"/>
              </a:rPr>
              <a:t>việc</a:t>
            </a:r>
            <a:r>
              <a:rPr lang="en-US" sz="1822" b="1" dirty="0">
                <a:solidFill>
                  <a:srgbClr val="0070C0"/>
                </a:solidFill>
                <a:latin typeface="Arial" panose="020B0604020202020204" pitchFamily="34" charset="0"/>
                <a:ea typeface="Corben" pitchFamily="34" charset="-122"/>
                <a:cs typeface="Arial" panose="020B0604020202020204" pitchFamily="34" charset="0"/>
              </a:rPr>
              <a:t> </a:t>
            </a:r>
            <a:r>
              <a:rPr lang="en-US" sz="1822" b="1" dirty="0" err="1">
                <a:solidFill>
                  <a:srgbClr val="0070C0"/>
                </a:solidFill>
                <a:latin typeface="Arial" panose="020B0604020202020204" pitchFamily="34" charset="0"/>
                <a:ea typeface="Corben" pitchFamily="34" charset="-122"/>
                <a:cs typeface="Arial" panose="020B0604020202020204" pitchFamily="34" charset="0"/>
              </a:rPr>
              <a:t>truy</a:t>
            </a:r>
            <a:r>
              <a:rPr lang="en-US" sz="1822" b="1" dirty="0">
                <a:solidFill>
                  <a:srgbClr val="0070C0"/>
                </a:solidFill>
                <a:latin typeface="Arial" panose="020B0604020202020204" pitchFamily="34" charset="0"/>
                <a:ea typeface="Corben" pitchFamily="34" charset="-122"/>
                <a:cs typeface="Arial" panose="020B0604020202020204" pitchFamily="34" charset="0"/>
              </a:rPr>
              <a:t> </a:t>
            </a:r>
            <a:r>
              <a:rPr lang="en-US" sz="1822" b="1" dirty="0" err="1">
                <a:solidFill>
                  <a:srgbClr val="0070C0"/>
                </a:solidFill>
                <a:latin typeface="Arial" panose="020B0604020202020204" pitchFamily="34" charset="0"/>
                <a:ea typeface="Corben" pitchFamily="34" charset="-122"/>
                <a:cs typeface="Arial" panose="020B0604020202020204" pitchFamily="34" charset="0"/>
              </a:rPr>
              <a:t>cập</a:t>
            </a:r>
            <a:endParaRPr lang="en-US" sz="1822" b="1" dirty="0">
              <a:solidFill>
                <a:srgbClr val="0070C0"/>
              </a:solidFill>
              <a:latin typeface="Arial" panose="020B0604020202020204" pitchFamily="34" charset="0"/>
              <a:cs typeface="Arial" panose="020B0604020202020204" pitchFamily="34" charset="0"/>
            </a:endParaRPr>
          </a:p>
        </p:txBody>
      </p:sp>
      <p:sp>
        <p:nvSpPr>
          <p:cNvPr id="17" name="Text 13"/>
          <p:cNvSpPr/>
          <p:nvPr/>
        </p:nvSpPr>
        <p:spPr>
          <a:xfrm>
            <a:off x="926355" y="3226470"/>
            <a:ext cx="4330559" cy="1803646"/>
          </a:xfrm>
          <a:prstGeom prst="rect">
            <a:avLst/>
          </a:prstGeom>
          <a:noFill/>
          <a:ln/>
        </p:spPr>
        <p:txBody>
          <a:bodyPr wrap="square" rtlCol="0" anchor="t"/>
          <a:lstStyle/>
          <a:p>
            <a:pPr algn="just">
              <a:lnSpc>
                <a:spcPts val="2332"/>
              </a:lnSpc>
            </a:pPr>
            <a:r>
              <a:rPr lang="vi-VN" sz="1458" dirty="0">
                <a:solidFill>
                  <a:srgbClr val="404155"/>
                </a:solidFill>
                <a:ea typeface="Nobile" pitchFamily="34" charset="-122"/>
                <a:cs typeface="Arial" panose="020B0604020202020204" pitchFamily="34" charset="0"/>
              </a:rPr>
              <a:t>Hệ thống có thể kiểm soát quyền truy cập vào các khu vực và tài nguyên được bảo vệ theo nhiều cách khác nhau. Ví dụ: hệ thống có thể đóng/mở khóa cửa, bật đèn cảnh báo hoặc kích hoạt báo động.</a:t>
            </a:r>
            <a:endParaRPr lang="en-US" sz="1458" dirty="0">
              <a:latin typeface="Arial" panose="020B0604020202020204" pitchFamily="34" charset="0"/>
              <a:cs typeface="Arial" panose="020B0604020202020204" pitchFamily="34" charset="0"/>
            </a:endParaRPr>
          </a:p>
        </p:txBody>
      </p:sp>
      <p:sp>
        <p:nvSpPr>
          <p:cNvPr id="18" name="Shape 14"/>
          <p:cNvSpPr/>
          <p:nvPr/>
        </p:nvSpPr>
        <p:spPr>
          <a:xfrm>
            <a:off x="6106591" y="4050444"/>
            <a:ext cx="647998" cy="37008"/>
          </a:xfrm>
          <a:prstGeom prst="roundRect">
            <a:avLst>
              <a:gd name="adj" fmla="val 225151"/>
            </a:avLst>
          </a:prstGeom>
          <a:solidFill>
            <a:srgbClr val="A5B3F3"/>
          </a:solidFill>
          <a:ln/>
        </p:spPr>
        <p:txBody>
          <a:bodyPr/>
          <a:lstStyle/>
          <a:p>
            <a:endParaRPr lang="en-US" sz="1500"/>
          </a:p>
        </p:txBody>
      </p:sp>
      <p:sp>
        <p:nvSpPr>
          <p:cNvPr id="19" name="Shape 15"/>
          <p:cNvSpPr/>
          <p:nvPr/>
        </p:nvSpPr>
        <p:spPr>
          <a:xfrm>
            <a:off x="5689971" y="3860688"/>
            <a:ext cx="416619" cy="416619"/>
          </a:xfrm>
          <a:prstGeom prst="roundRect">
            <a:avLst>
              <a:gd name="adj" fmla="val 20000"/>
            </a:avLst>
          </a:prstGeom>
          <a:solidFill>
            <a:srgbClr val="D2D9F9"/>
          </a:solidFill>
          <a:ln w="13811">
            <a:solidFill>
              <a:srgbClr val="A5B3F3"/>
            </a:solidFill>
            <a:prstDash val="solid"/>
          </a:ln>
        </p:spPr>
        <p:txBody>
          <a:bodyPr/>
          <a:lstStyle/>
          <a:p>
            <a:endParaRPr lang="en-US" sz="1500"/>
          </a:p>
        </p:txBody>
      </p:sp>
      <p:sp>
        <p:nvSpPr>
          <p:cNvPr id="20" name="Text 16"/>
          <p:cNvSpPr/>
          <p:nvPr/>
        </p:nvSpPr>
        <p:spPr>
          <a:xfrm>
            <a:off x="5818856" y="3895414"/>
            <a:ext cx="158750" cy="347068"/>
          </a:xfrm>
          <a:prstGeom prst="rect">
            <a:avLst/>
          </a:prstGeom>
          <a:noFill/>
          <a:ln/>
        </p:spPr>
        <p:txBody>
          <a:bodyPr wrap="none" rtlCol="0" anchor="t"/>
          <a:lstStyle/>
          <a:p>
            <a:pPr algn="ctr">
              <a:lnSpc>
                <a:spcPts val="2734"/>
              </a:lnSpc>
            </a:pPr>
            <a:r>
              <a:rPr lang="en-US" sz="2187" dirty="0">
                <a:solidFill>
                  <a:srgbClr val="404155"/>
                </a:solidFill>
                <a:latin typeface="Arial" panose="020B0604020202020204" pitchFamily="34" charset="0"/>
                <a:ea typeface="Corben" pitchFamily="34" charset="-122"/>
                <a:cs typeface="Arial" panose="020B0604020202020204" pitchFamily="34" charset="0"/>
              </a:rPr>
              <a:t>3</a:t>
            </a:r>
            <a:endParaRPr lang="en-US" sz="2187" dirty="0">
              <a:latin typeface="Arial" panose="020B0604020202020204" pitchFamily="34" charset="0"/>
              <a:cs typeface="Arial" panose="020B0604020202020204" pitchFamily="34" charset="0"/>
            </a:endParaRPr>
          </a:p>
        </p:txBody>
      </p:sp>
      <p:sp>
        <p:nvSpPr>
          <p:cNvPr id="21" name="Text 17"/>
          <p:cNvSpPr/>
          <p:nvPr/>
        </p:nvSpPr>
        <p:spPr>
          <a:xfrm>
            <a:off x="6600519" y="3616821"/>
            <a:ext cx="4216011" cy="289322"/>
          </a:xfrm>
          <a:prstGeom prst="rect">
            <a:avLst/>
          </a:prstGeom>
          <a:noFill/>
          <a:ln/>
        </p:spPr>
        <p:txBody>
          <a:bodyPr wrap="none" rtlCol="0" anchor="t"/>
          <a:lstStyle/>
          <a:p>
            <a:pPr>
              <a:lnSpc>
                <a:spcPts val="2278"/>
              </a:lnSpc>
            </a:pPr>
            <a:r>
              <a:rPr lang="vi-VN" sz="1822" b="1" dirty="0">
                <a:solidFill>
                  <a:srgbClr val="0070C0"/>
                </a:solidFill>
                <a:ea typeface="Corben" pitchFamily="34" charset="-122"/>
                <a:cs typeface="Arial" panose="020B0604020202020204" pitchFamily="34" charset="0"/>
              </a:rPr>
              <a:t>Theo dõi hoạt động của người dùng</a:t>
            </a:r>
            <a:endParaRPr lang="en-US" sz="1822" b="1" dirty="0">
              <a:solidFill>
                <a:srgbClr val="0070C0"/>
              </a:solidFill>
              <a:latin typeface="Arial" panose="020B0604020202020204" pitchFamily="34" charset="0"/>
              <a:cs typeface="Arial" panose="020B0604020202020204" pitchFamily="34" charset="0"/>
            </a:endParaRPr>
          </a:p>
        </p:txBody>
      </p:sp>
      <p:sp>
        <p:nvSpPr>
          <p:cNvPr id="22" name="Text 18"/>
          <p:cNvSpPr/>
          <p:nvPr/>
        </p:nvSpPr>
        <p:spPr>
          <a:xfrm>
            <a:off x="6558201" y="4128293"/>
            <a:ext cx="4499893" cy="1697643"/>
          </a:xfrm>
          <a:prstGeom prst="rect">
            <a:avLst/>
          </a:prstGeom>
          <a:noFill/>
          <a:ln/>
        </p:spPr>
        <p:txBody>
          <a:bodyPr wrap="square" rtlCol="0" anchor="t"/>
          <a:lstStyle/>
          <a:p>
            <a:pPr>
              <a:lnSpc>
                <a:spcPts val="2332"/>
              </a:lnSpc>
            </a:pPr>
            <a:r>
              <a:rPr lang="vi-VN" sz="1458" dirty="0">
                <a:solidFill>
                  <a:srgbClr val="404155"/>
                </a:solidFill>
                <a:ea typeface="Nobile" pitchFamily="34" charset="-122"/>
                <a:cs typeface="Arial" panose="020B0604020202020204" pitchFamily="34" charset="0"/>
              </a:rPr>
              <a:t>Hệ thống có thể theo dõi hoạt động của người dùng bằng cách ghi lại ngày và giờ người dùng truy cập vào khu vực hoặc tài nguyên được bảo vệ. Thông tin này có thể được sử dụng để tạo báo cáo về hoạt động của hệ thống.</a:t>
            </a:r>
            <a:endParaRPr lang="en-US" sz="1458" dirty="0">
              <a:latin typeface="Arial" panose="020B0604020202020204" pitchFamily="34" charset="0"/>
              <a:cs typeface="Arial" panose="020B0604020202020204" pitchFamily="34" charset="0"/>
            </a:endParaRPr>
          </a:p>
        </p:txBody>
      </p:sp>
      <p:sp>
        <p:nvSpPr>
          <p:cNvPr id="24" name="Shape 15">
            <a:extLst>
              <a:ext uri="{FF2B5EF4-FFF2-40B4-BE49-F238E27FC236}">
                <a16:creationId xmlns:a16="http://schemas.microsoft.com/office/drawing/2014/main" id="{66C2218F-E52C-467D-BA8F-526121468B2A}"/>
              </a:ext>
            </a:extLst>
          </p:cNvPr>
          <p:cNvSpPr/>
          <p:nvPr/>
        </p:nvSpPr>
        <p:spPr>
          <a:xfrm>
            <a:off x="5708525" y="4711282"/>
            <a:ext cx="416619" cy="416619"/>
          </a:xfrm>
          <a:prstGeom prst="roundRect">
            <a:avLst>
              <a:gd name="adj" fmla="val 20000"/>
            </a:avLst>
          </a:prstGeom>
          <a:solidFill>
            <a:srgbClr val="D2D9F9"/>
          </a:solidFill>
          <a:ln w="13811">
            <a:solidFill>
              <a:srgbClr val="A5B3F3"/>
            </a:solidFill>
            <a:prstDash val="solid"/>
          </a:ln>
        </p:spPr>
        <p:txBody>
          <a:bodyPr/>
          <a:lstStyle/>
          <a:p>
            <a:endParaRPr lang="en-US" sz="1500"/>
          </a:p>
        </p:txBody>
      </p:sp>
      <p:sp>
        <p:nvSpPr>
          <p:cNvPr id="25" name="Shape 9">
            <a:extLst>
              <a:ext uri="{FF2B5EF4-FFF2-40B4-BE49-F238E27FC236}">
                <a16:creationId xmlns:a16="http://schemas.microsoft.com/office/drawing/2014/main" id="{FD158EC7-63DF-49B8-B9E1-BB5247BDDA7B}"/>
              </a:ext>
            </a:extLst>
          </p:cNvPr>
          <p:cNvSpPr/>
          <p:nvPr/>
        </p:nvSpPr>
        <p:spPr>
          <a:xfrm>
            <a:off x="5065638" y="4912410"/>
            <a:ext cx="647998" cy="37008"/>
          </a:xfrm>
          <a:prstGeom prst="roundRect">
            <a:avLst>
              <a:gd name="adj" fmla="val 225151"/>
            </a:avLst>
          </a:prstGeom>
          <a:solidFill>
            <a:srgbClr val="A5B3F3"/>
          </a:solidFill>
          <a:ln/>
        </p:spPr>
        <p:txBody>
          <a:bodyPr/>
          <a:lstStyle/>
          <a:p>
            <a:endParaRPr lang="en-US" sz="1500"/>
          </a:p>
        </p:txBody>
      </p:sp>
      <p:sp>
        <p:nvSpPr>
          <p:cNvPr id="26" name="Text 16">
            <a:extLst>
              <a:ext uri="{FF2B5EF4-FFF2-40B4-BE49-F238E27FC236}">
                <a16:creationId xmlns:a16="http://schemas.microsoft.com/office/drawing/2014/main" id="{0F44B929-86CB-4FA5-A78A-AD1ECD258904}"/>
              </a:ext>
            </a:extLst>
          </p:cNvPr>
          <p:cNvSpPr/>
          <p:nvPr/>
        </p:nvSpPr>
        <p:spPr>
          <a:xfrm>
            <a:off x="5837459" y="4730930"/>
            <a:ext cx="158750" cy="347068"/>
          </a:xfrm>
          <a:prstGeom prst="rect">
            <a:avLst/>
          </a:prstGeom>
          <a:noFill/>
          <a:ln/>
        </p:spPr>
        <p:txBody>
          <a:bodyPr wrap="none" rtlCol="0" anchor="t"/>
          <a:lstStyle/>
          <a:p>
            <a:pPr algn="ctr">
              <a:lnSpc>
                <a:spcPts val="2734"/>
              </a:lnSpc>
            </a:pPr>
            <a:r>
              <a:rPr lang="vi-VN" sz="2187" dirty="0">
                <a:solidFill>
                  <a:srgbClr val="404155"/>
                </a:solidFill>
                <a:latin typeface="Arial" panose="020B0604020202020204" pitchFamily="34" charset="0"/>
                <a:ea typeface="Corben" pitchFamily="34" charset="-122"/>
                <a:cs typeface="Arial" panose="020B0604020202020204" pitchFamily="34" charset="0"/>
              </a:rPr>
              <a:t>4</a:t>
            </a:r>
            <a:endParaRPr lang="en-US" sz="2187" dirty="0">
              <a:latin typeface="Arial" panose="020B0604020202020204" pitchFamily="34" charset="0"/>
              <a:cs typeface="Arial" panose="020B0604020202020204" pitchFamily="34" charset="0"/>
            </a:endParaRPr>
          </a:p>
        </p:txBody>
      </p:sp>
      <p:sp>
        <p:nvSpPr>
          <p:cNvPr id="27" name="Text 17">
            <a:extLst>
              <a:ext uri="{FF2B5EF4-FFF2-40B4-BE49-F238E27FC236}">
                <a16:creationId xmlns:a16="http://schemas.microsoft.com/office/drawing/2014/main" id="{24714511-E569-4A71-94DE-AFAA8DF7625A}"/>
              </a:ext>
            </a:extLst>
          </p:cNvPr>
          <p:cNvSpPr/>
          <p:nvPr/>
        </p:nvSpPr>
        <p:spPr>
          <a:xfrm>
            <a:off x="2258295" y="4615142"/>
            <a:ext cx="2703897" cy="289322"/>
          </a:xfrm>
          <a:prstGeom prst="rect">
            <a:avLst/>
          </a:prstGeom>
          <a:noFill/>
          <a:ln/>
        </p:spPr>
        <p:txBody>
          <a:bodyPr wrap="none" rtlCol="0" anchor="t"/>
          <a:lstStyle/>
          <a:p>
            <a:pPr>
              <a:lnSpc>
                <a:spcPts val="2278"/>
              </a:lnSpc>
            </a:pPr>
            <a:r>
              <a:rPr lang="vi-VN" sz="1822" b="1" dirty="0">
                <a:solidFill>
                  <a:srgbClr val="0070C0"/>
                </a:solidFill>
                <a:ea typeface="Corben" pitchFamily="34" charset="-122"/>
                <a:cs typeface="Arial" panose="020B0604020202020204" pitchFamily="34" charset="0"/>
              </a:rPr>
              <a:t>Quản lý người dùng</a:t>
            </a:r>
            <a:endParaRPr lang="en-US" sz="1822" b="1" dirty="0">
              <a:solidFill>
                <a:srgbClr val="0070C0"/>
              </a:solidFill>
              <a:latin typeface="Arial" panose="020B0604020202020204" pitchFamily="34" charset="0"/>
              <a:cs typeface="Arial" panose="020B0604020202020204" pitchFamily="34" charset="0"/>
            </a:endParaRPr>
          </a:p>
        </p:txBody>
      </p:sp>
      <p:sp>
        <p:nvSpPr>
          <p:cNvPr id="28" name="Text 8">
            <a:extLst>
              <a:ext uri="{FF2B5EF4-FFF2-40B4-BE49-F238E27FC236}">
                <a16:creationId xmlns:a16="http://schemas.microsoft.com/office/drawing/2014/main" id="{8FA5D094-0556-4CE0-A661-C225708ADE83}"/>
              </a:ext>
            </a:extLst>
          </p:cNvPr>
          <p:cNvSpPr/>
          <p:nvPr/>
        </p:nvSpPr>
        <p:spPr>
          <a:xfrm>
            <a:off x="938382" y="5150547"/>
            <a:ext cx="4330559" cy="1294576"/>
          </a:xfrm>
          <a:prstGeom prst="rect">
            <a:avLst/>
          </a:prstGeom>
          <a:noFill/>
          <a:ln/>
        </p:spPr>
        <p:txBody>
          <a:bodyPr wrap="square" rtlCol="0" anchor="t"/>
          <a:lstStyle/>
          <a:p>
            <a:pPr>
              <a:lnSpc>
                <a:spcPts val="2332"/>
              </a:lnSpc>
            </a:pPr>
            <a:r>
              <a:rPr lang="vi-VN" sz="1458" dirty="0">
                <a:ea typeface="Nobile" pitchFamily="34" charset="-122"/>
                <a:cs typeface="Arial" panose="020B0604020202020204" pitchFamily="34" charset="0"/>
              </a:rPr>
              <a:t>Hệ thống có thể được sử dụng để quản lý người dùng. Ví dụ: hệ thống có thể được sử dụng để thêm người dùng mới, xóa người dùng và thay đổi thông tin trên thẻ của người dùng.</a:t>
            </a:r>
            <a:endParaRPr lang="en-US" sz="1458" dirty="0">
              <a:latin typeface="Arial" panose="020B0604020202020204" pitchFamily="34" charset="0"/>
              <a:cs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4" name="Image 1" descr="preencoded.png"/>
          <p:cNvPicPr>
            <a:picLocks noChangeAspect="1"/>
          </p:cNvPicPr>
          <p:nvPr/>
        </p:nvPicPr>
        <p:blipFill>
          <a:blip r:embed="rId4"/>
          <a:stretch>
            <a:fillRect/>
          </a:stretch>
        </p:blipFill>
        <p:spPr>
          <a:xfrm>
            <a:off x="0" y="0"/>
            <a:ext cx="12192000" cy="2314575"/>
          </a:xfrm>
          <a:prstGeom prst="rect">
            <a:avLst/>
          </a:prstGeom>
        </p:spPr>
      </p:pic>
      <p:sp>
        <p:nvSpPr>
          <p:cNvPr id="6" name="object 2">
            <a:extLst>
              <a:ext uri="{FF2B5EF4-FFF2-40B4-BE49-F238E27FC236}">
                <a16:creationId xmlns:a16="http://schemas.microsoft.com/office/drawing/2014/main" id="{6A36193C-8D75-A16A-CBB1-CFA97045D2F1}"/>
              </a:ext>
            </a:extLst>
          </p:cNvPr>
          <p:cNvSpPr txBox="1">
            <a:spLocks/>
          </p:cNvSpPr>
          <p:nvPr/>
        </p:nvSpPr>
        <p:spPr>
          <a:xfrm>
            <a:off x="4798568" y="3231904"/>
            <a:ext cx="4421632" cy="1782445"/>
          </a:xfrm>
          <a:prstGeom prst="rect">
            <a:avLst/>
          </a:prstGeom>
        </p:spPr>
        <p:txBody>
          <a:bodyPr vert="horz" wrap="square" lIns="0" tIns="159385" rIns="0" bIns="0" rtlCol="0">
            <a:spAutoFit/>
          </a:bodyPr>
          <a:lstStyle>
            <a:lvl1pPr>
              <a:defRPr sz="4800" b="1" i="0">
                <a:solidFill>
                  <a:srgbClr val="375F92"/>
                </a:solidFill>
                <a:latin typeface="Arial"/>
                <a:ea typeface="+mj-ea"/>
                <a:cs typeface="Arial"/>
              </a:defRPr>
            </a:lvl1pPr>
          </a:lstStyle>
          <a:p>
            <a:pPr marL="196850" marR="0" lvl="0" indent="0" defTabSz="914400" eaLnBrk="1" fontAlgn="auto" latinLnBrk="0" hangingPunct="1">
              <a:lnSpc>
                <a:spcPct val="100000"/>
              </a:lnSpc>
              <a:spcBef>
                <a:spcPts val="1255"/>
              </a:spcBef>
              <a:spcAft>
                <a:spcPts val="0"/>
              </a:spcAft>
              <a:buClrTx/>
              <a:buSzTx/>
              <a:buFontTx/>
              <a:buNone/>
              <a:tabLst/>
              <a:defRPr/>
            </a:pPr>
            <a:r>
              <a:rPr kumimoji="0" lang="en-US" sz="4800" b="1" i="0" u="none" strike="noStrike" kern="0" cap="none" spc="0" normalizeH="0" baseline="0" noProof="0">
                <a:ln>
                  <a:noFill/>
                </a:ln>
                <a:solidFill>
                  <a:srgbClr val="375F92"/>
                </a:solidFill>
                <a:effectLst/>
                <a:uLnTx/>
                <a:uFillTx/>
                <a:latin typeface="Arial"/>
                <a:ea typeface="+mj-ea"/>
                <a:cs typeface="Arial"/>
              </a:rPr>
              <a:t>THIẾT</a:t>
            </a:r>
            <a:r>
              <a:rPr kumimoji="0" lang="en-US" sz="4800" b="1" i="0" u="none" strike="noStrike" kern="0" cap="none" spc="-5" normalizeH="0" baseline="0" noProof="0">
                <a:ln>
                  <a:noFill/>
                </a:ln>
                <a:solidFill>
                  <a:srgbClr val="375F92"/>
                </a:solidFill>
                <a:effectLst/>
                <a:uLnTx/>
                <a:uFillTx/>
                <a:latin typeface="Arial"/>
                <a:ea typeface="+mj-ea"/>
                <a:cs typeface="Arial"/>
              </a:rPr>
              <a:t> KẾ</a:t>
            </a:r>
          </a:p>
          <a:p>
            <a:pPr marL="196850" marR="0" lvl="0" indent="0" defTabSz="914400" eaLnBrk="1" fontAlgn="auto" latinLnBrk="0" hangingPunct="1">
              <a:lnSpc>
                <a:spcPct val="100000"/>
              </a:lnSpc>
              <a:spcBef>
                <a:spcPts val="1155"/>
              </a:spcBef>
              <a:spcAft>
                <a:spcPts val="0"/>
              </a:spcAft>
              <a:buClrTx/>
              <a:buSzTx/>
              <a:buFontTx/>
              <a:buNone/>
              <a:tabLst/>
              <a:defRPr/>
            </a:pPr>
            <a:r>
              <a:rPr kumimoji="0" lang="en-US" sz="4800" b="1" i="0" u="none" strike="noStrike" kern="0" cap="none" spc="0" normalizeH="0" baseline="0" noProof="0">
                <a:ln>
                  <a:noFill/>
                </a:ln>
                <a:solidFill>
                  <a:srgbClr val="375F92"/>
                </a:solidFill>
                <a:effectLst/>
                <a:uLnTx/>
                <a:uFillTx/>
                <a:latin typeface="Arial"/>
                <a:ea typeface="+mj-ea"/>
                <a:cs typeface="Arial"/>
              </a:rPr>
              <a:t>PHẦN</a:t>
            </a:r>
            <a:r>
              <a:rPr kumimoji="0" lang="en-US" sz="4800" b="1" i="0" u="none" strike="noStrike" kern="0" cap="none" spc="-114" normalizeH="0" baseline="0" noProof="0">
                <a:ln>
                  <a:noFill/>
                </a:ln>
                <a:solidFill>
                  <a:srgbClr val="375F92"/>
                </a:solidFill>
                <a:effectLst/>
                <a:uLnTx/>
                <a:uFillTx/>
                <a:latin typeface="Arial"/>
                <a:ea typeface="+mj-ea"/>
                <a:cs typeface="Arial"/>
              </a:rPr>
              <a:t> </a:t>
            </a:r>
            <a:r>
              <a:rPr kumimoji="0" lang="en-US" sz="4800" b="1" i="0" u="none" strike="noStrike" kern="0" cap="none" spc="-5" normalizeH="0" baseline="0" noProof="0">
                <a:ln>
                  <a:noFill/>
                </a:ln>
                <a:solidFill>
                  <a:srgbClr val="375F92"/>
                </a:solidFill>
                <a:effectLst/>
                <a:uLnTx/>
                <a:uFillTx/>
                <a:latin typeface="Arial"/>
                <a:ea typeface="+mj-ea"/>
                <a:cs typeface="Arial"/>
              </a:rPr>
              <a:t>CỨNG</a:t>
            </a:r>
            <a:endParaRPr kumimoji="0" lang="en-US" sz="4800" b="1" i="0" u="none" strike="noStrike" kern="0" cap="none" spc="-5" normalizeH="0" baseline="0" noProof="0" dirty="0">
              <a:ln>
                <a:noFill/>
              </a:ln>
              <a:solidFill>
                <a:srgbClr val="375F92"/>
              </a:solidFill>
              <a:effectLst/>
              <a:uLnTx/>
              <a:uFillTx/>
              <a:latin typeface="Arial"/>
              <a:ea typeface="+mj-ea"/>
              <a:cs typeface="Arial"/>
            </a:endParaRPr>
          </a:p>
        </p:txBody>
      </p:sp>
      <p:sp>
        <p:nvSpPr>
          <p:cNvPr id="9" name="object 3">
            <a:extLst>
              <a:ext uri="{FF2B5EF4-FFF2-40B4-BE49-F238E27FC236}">
                <a16:creationId xmlns:a16="http://schemas.microsoft.com/office/drawing/2014/main" id="{C58A97E3-83E5-41EE-18BA-A9A8E126EEA5}"/>
              </a:ext>
            </a:extLst>
          </p:cNvPr>
          <p:cNvSpPr txBox="1"/>
          <p:nvPr/>
        </p:nvSpPr>
        <p:spPr>
          <a:xfrm>
            <a:off x="2971800" y="3528413"/>
            <a:ext cx="1510030" cy="1189428"/>
          </a:xfrm>
          <a:prstGeom prst="rect">
            <a:avLst/>
          </a:prstGeom>
          <a:solidFill>
            <a:srgbClr val="77923B"/>
          </a:solidFill>
        </p:spPr>
        <p:txBody>
          <a:bodyPr vert="horz" wrap="square" lIns="0" tIns="172085" rIns="0" bIns="0" rtlCol="0">
            <a:spAutoFit/>
          </a:bodyPr>
          <a:lstStyle/>
          <a:p>
            <a:pPr marL="329565">
              <a:spcBef>
                <a:spcPts val="1355"/>
              </a:spcBef>
            </a:pPr>
            <a:r>
              <a:rPr sz="6600" b="1" dirty="0">
                <a:solidFill>
                  <a:srgbClr val="FFFFFF"/>
                </a:solidFill>
                <a:latin typeface="Carlito"/>
                <a:cs typeface="Carlito"/>
              </a:rPr>
              <a:t>04</a:t>
            </a:r>
            <a:endParaRPr sz="6600">
              <a:solidFill>
                <a:prstClr val="black"/>
              </a:solidFill>
              <a:latin typeface="Carlito"/>
              <a:cs typeface="Carlito"/>
            </a:endParaRPr>
          </a:p>
        </p:txBody>
      </p:sp>
    </p:spTree>
    <p:extLst>
      <p:ext uri="{BB962C8B-B14F-4D97-AF65-F5344CB8AC3E}">
        <p14:creationId xmlns:p14="http://schemas.microsoft.com/office/powerpoint/2010/main" val="3633700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66800" y="304800"/>
            <a:ext cx="9829800" cy="688650"/>
          </a:xfrm>
          <a:prstGeom prst="rect">
            <a:avLst/>
          </a:prstGeom>
        </p:spPr>
        <p:txBody>
          <a:bodyPr vert="horz" wrap="square" lIns="0" tIns="11430" rIns="0" bIns="0" rtlCol="0">
            <a:spAutoFit/>
          </a:bodyPr>
          <a:lstStyle/>
          <a:p>
            <a:pPr marL="12700">
              <a:lnSpc>
                <a:spcPct val="100000"/>
              </a:lnSpc>
              <a:spcBef>
                <a:spcPts val="90"/>
              </a:spcBef>
            </a:pPr>
            <a:r>
              <a:rPr lang="en-US" sz="4400" b="1" spc="-10">
                <a:solidFill>
                  <a:srgbClr val="3376C6"/>
                </a:solidFill>
                <a:latin typeface="Arial" panose="020B0604020202020204" pitchFamily="34" charset="0"/>
                <a:cs typeface="Arial" panose="020B0604020202020204" pitchFamily="34" charset="0"/>
              </a:rPr>
              <a:t>4. THIẾT KẾ PHẦN CỨNG: ĐẶC TẢ</a:t>
            </a:r>
            <a:endParaRPr lang="en-US" sz="4400">
              <a:latin typeface="Arial" panose="020B0604020202020204" pitchFamily="34" charset="0"/>
              <a:cs typeface="Arial" panose="020B0604020202020204" pitchFamily="34" charset="0"/>
            </a:endParaRPr>
          </a:p>
        </p:txBody>
      </p:sp>
      <p:sp>
        <p:nvSpPr>
          <p:cNvPr id="4" name="object 4"/>
          <p:cNvSpPr txBox="1"/>
          <p:nvPr/>
        </p:nvSpPr>
        <p:spPr>
          <a:xfrm>
            <a:off x="11150854" y="6466738"/>
            <a:ext cx="1536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panose="020F0502020204030204"/>
                <a:cs typeface="Calibri" panose="020F0502020204030204"/>
              </a:rPr>
              <a:t>13</a:t>
            </a:fld>
            <a:endParaRPr sz="1200">
              <a:latin typeface="Calibri" panose="020F0502020204030204"/>
              <a:cs typeface="Calibri" panose="020F0502020204030204"/>
            </a:endParaRPr>
          </a:p>
        </p:txBody>
      </p:sp>
      <p:sp>
        <p:nvSpPr>
          <p:cNvPr id="17" name="Date Placeholder 16"/>
          <p:cNvSpPr>
            <a:spLocks noGrp="1"/>
          </p:cNvSpPr>
          <p:nvPr>
            <p:ph type="dt" sz="half" idx="6"/>
          </p:nvPr>
        </p:nvSpPr>
        <p:spPr/>
        <p:txBody>
          <a:bodyPr/>
          <a:lstStyle/>
          <a:p>
            <a:r>
              <a:rPr lang="en-US"/>
              <a:t>12/18/2023</a:t>
            </a:r>
          </a:p>
        </p:txBody>
      </p:sp>
      <p:sp>
        <p:nvSpPr>
          <p:cNvPr id="19" name="Slide Number Placeholder 18"/>
          <p:cNvSpPr>
            <a:spLocks noGrp="1"/>
          </p:cNvSpPr>
          <p:nvPr>
            <p:ph type="sldNum" sz="quarter" idx="7"/>
          </p:nvPr>
        </p:nvSpPr>
        <p:spPr/>
        <p:txBody>
          <a:bodyPr/>
          <a:lstStyle/>
          <a:p>
            <a:pPr marL="38100"/>
            <a:r>
              <a:rPr lang="en-US"/>
              <a:t>Trang </a:t>
            </a:r>
            <a:fld id="{81D60167-4931-47E6-BA6A-407CBD079E47}" type="slidenum">
              <a:rPr smtClean="0"/>
              <a:t>13</a:t>
            </a:fld>
            <a:endParaRPr dirty="0"/>
          </a:p>
        </p:txBody>
      </p:sp>
      <p:sp>
        <p:nvSpPr>
          <p:cNvPr id="3" name="Footer Placeholder 2"/>
          <p:cNvSpPr>
            <a:spLocks noGrp="1"/>
          </p:cNvSpPr>
          <p:nvPr>
            <p:ph type="ftr" sz="quarter" idx="5"/>
          </p:nvPr>
        </p:nvSpPr>
        <p:spPr/>
        <p:txBody>
          <a:bodyPr/>
          <a:lstStyle/>
          <a:p>
            <a:r>
              <a:rPr lang="vi-VN"/>
              <a:t>KTĐT - Thiết kế hệ thống nhúng nâng cao</a:t>
            </a:r>
          </a:p>
        </p:txBody>
      </p:sp>
      <p:graphicFrame>
        <p:nvGraphicFramePr>
          <p:cNvPr id="11" name="object 3">
            <a:extLst>
              <a:ext uri="{FF2B5EF4-FFF2-40B4-BE49-F238E27FC236}">
                <a16:creationId xmlns:a16="http://schemas.microsoft.com/office/drawing/2014/main" id="{7CE2D2B8-09F4-5B7D-42FA-2B684DE96BAF}"/>
              </a:ext>
            </a:extLst>
          </p:cNvPr>
          <p:cNvGraphicFramePr>
            <a:graphicFrameLocks noGrp="1"/>
          </p:cNvGraphicFramePr>
          <p:nvPr>
            <p:extLst>
              <p:ext uri="{D42A27DB-BD31-4B8C-83A1-F6EECF244321}">
                <p14:modId xmlns:p14="http://schemas.microsoft.com/office/powerpoint/2010/main" val="2741010127"/>
              </p:ext>
            </p:extLst>
          </p:nvPr>
        </p:nvGraphicFramePr>
        <p:xfrm>
          <a:off x="1143000" y="1543050"/>
          <a:ext cx="9257030" cy="4284662"/>
        </p:xfrm>
        <a:graphic>
          <a:graphicData uri="http://schemas.openxmlformats.org/drawingml/2006/table">
            <a:tbl>
              <a:tblPr firstRow="1" bandRow="1"/>
              <a:tblGrid>
                <a:gridCol w="4800600">
                  <a:extLst>
                    <a:ext uri="{9D8B030D-6E8A-4147-A177-3AD203B41FA5}">
                      <a16:colId xmlns:a16="http://schemas.microsoft.com/office/drawing/2014/main" val="20000"/>
                    </a:ext>
                  </a:extLst>
                </a:gridCol>
                <a:gridCol w="4456430">
                  <a:extLst>
                    <a:ext uri="{9D8B030D-6E8A-4147-A177-3AD203B41FA5}">
                      <a16:colId xmlns:a16="http://schemas.microsoft.com/office/drawing/2014/main" val="20001"/>
                    </a:ext>
                  </a:extLst>
                </a:gridCol>
              </a:tblGrid>
              <a:tr h="1058926">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nSpc>
                          <a:spcPct val="100000"/>
                        </a:lnSpc>
                        <a:spcBef>
                          <a:spcPts val="15"/>
                        </a:spcBef>
                      </a:pPr>
                      <a:endParaRPr sz="2650">
                        <a:latin typeface="Times New Roman"/>
                        <a:cs typeface="Times New Roman"/>
                      </a:endParaRPr>
                    </a:p>
                    <a:p>
                      <a:pPr marL="1402715">
                        <a:lnSpc>
                          <a:spcPct val="100000"/>
                        </a:lnSpc>
                      </a:pPr>
                      <a:r>
                        <a:rPr sz="2400" b="1" spc="-5" dirty="0">
                          <a:latin typeface="Arial"/>
                          <a:cs typeface="Arial"/>
                        </a:rPr>
                        <a:t>Kích</a:t>
                      </a:r>
                      <a:r>
                        <a:rPr sz="2400" b="1" spc="-10" dirty="0">
                          <a:latin typeface="Arial"/>
                          <a:cs typeface="Arial"/>
                        </a:rPr>
                        <a:t> </a:t>
                      </a:r>
                      <a:r>
                        <a:rPr sz="2400" b="1" dirty="0">
                          <a:latin typeface="Arial"/>
                          <a:cs typeface="Arial"/>
                        </a:rPr>
                        <a:t>thước</a:t>
                      </a:r>
                      <a:endParaRPr sz="2400">
                        <a:latin typeface="Arial"/>
                        <a:cs typeface="Arial"/>
                      </a:endParaRPr>
                    </a:p>
                  </a:txBody>
                  <a:tcPr marL="0" marR="0" marT="1905" marB="0">
                    <a:lnL>
                      <a:noFill/>
                    </a:lnL>
                    <a:lnR w="9525">
                      <a:solidFill>
                        <a:srgbClr val="D9D9D9"/>
                      </a:solidFill>
                      <a:prstDash val="solid"/>
                    </a:lnR>
                    <a:lnT>
                      <a:noFill/>
                    </a:lnT>
                    <a:lnB w="9525">
                      <a:solidFill>
                        <a:srgbClr val="D9D9D9"/>
                      </a:solidFill>
                      <a:prstDash val="solid"/>
                    </a:lnB>
                    <a:lnTlToBr w="12700" cmpd="sng">
                      <a:noFill/>
                      <a:prstDash val="solid"/>
                    </a:lnTlToBr>
                    <a:lnBlToTr w="12700" cmpd="sng">
                      <a:noFill/>
                      <a:prstDash val="solid"/>
                    </a:lnBlToTr>
                    <a:noFill/>
                  </a:tcPr>
                </a:tc>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nSpc>
                          <a:spcPct val="100000"/>
                        </a:lnSpc>
                        <a:spcBef>
                          <a:spcPts val="50"/>
                        </a:spcBef>
                      </a:pPr>
                      <a:endParaRPr sz="3050">
                        <a:latin typeface="Times New Roman"/>
                        <a:cs typeface="Times New Roman"/>
                      </a:endParaRPr>
                    </a:p>
                    <a:p>
                      <a:pPr marL="253365">
                        <a:lnSpc>
                          <a:spcPct val="100000"/>
                        </a:lnSpc>
                      </a:pPr>
                      <a:r>
                        <a:rPr sz="2000">
                          <a:latin typeface="Arial"/>
                          <a:cs typeface="Arial"/>
                        </a:rPr>
                        <a:t>Max </a:t>
                      </a:r>
                      <a:r>
                        <a:rPr lang="en-US" sz="2000" b="1">
                          <a:latin typeface="Arial"/>
                          <a:cs typeface="Arial"/>
                        </a:rPr>
                        <a:t>15</a:t>
                      </a:r>
                      <a:r>
                        <a:rPr sz="2000" b="1">
                          <a:latin typeface="Arial"/>
                          <a:cs typeface="Arial"/>
                        </a:rPr>
                        <a:t> </a:t>
                      </a:r>
                      <a:r>
                        <a:rPr sz="2000" b="1" dirty="0">
                          <a:latin typeface="Arial"/>
                          <a:cs typeface="Arial"/>
                        </a:rPr>
                        <a:t>cm </a:t>
                      </a:r>
                      <a:r>
                        <a:rPr sz="2000" b="1">
                          <a:latin typeface="Arial"/>
                          <a:cs typeface="Arial"/>
                        </a:rPr>
                        <a:t>x </a:t>
                      </a:r>
                      <a:r>
                        <a:rPr lang="en-US" sz="2000" b="1">
                          <a:latin typeface="Arial"/>
                          <a:cs typeface="Arial"/>
                        </a:rPr>
                        <a:t>18</a:t>
                      </a:r>
                      <a:r>
                        <a:rPr sz="2000" b="1" spc="-80">
                          <a:latin typeface="Arial"/>
                          <a:cs typeface="Arial"/>
                        </a:rPr>
                        <a:t> </a:t>
                      </a:r>
                      <a:r>
                        <a:rPr lang="en-US" sz="2000" b="1" spc="-80">
                          <a:latin typeface="Arial"/>
                          <a:cs typeface="Arial"/>
                        </a:rPr>
                        <a:t>cm</a:t>
                      </a:r>
                      <a:endParaRPr sz="2000">
                        <a:latin typeface="Arial"/>
                        <a:cs typeface="Arial"/>
                      </a:endParaRPr>
                    </a:p>
                  </a:txBody>
                  <a:tcPr marL="0" marR="0" marT="6350" marB="0">
                    <a:lnL w="9525">
                      <a:solidFill>
                        <a:srgbClr val="D9D9D9"/>
                      </a:solidFill>
                      <a:prstDash val="solid"/>
                    </a:lnL>
                    <a:lnR>
                      <a:noFill/>
                    </a:lnR>
                    <a:lnT>
                      <a:noFill/>
                    </a:lnT>
                    <a:lnB w="9525">
                      <a:solidFill>
                        <a:srgbClr val="D9D9D9"/>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069911">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nSpc>
                          <a:spcPct val="100000"/>
                        </a:lnSpc>
                        <a:spcBef>
                          <a:spcPts val="15"/>
                        </a:spcBef>
                      </a:pPr>
                      <a:endParaRPr sz="2750">
                        <a:latin typeface="Times New Roman"/>
                        <a:cs typeface="Times New Roman"/>
                      </a:endParaRPr>
                    </a:p>
                    <a:p>
                      <a:pPr marR="462280" algn="r">
                        <a:lnSpc>
                          <a:spcPct val="100000"/>
                        </a:lnSpc>
                      </a:pPr>
                      <a:r>
                        <a:rPr sz="2400" b="1" spc="-5" dirty="0">
                          <a:latin typeface="Arial"/>
                          <a:cs typeface="Arial"/>
                        </a:rPr>
                        <a:t>Thời </a:t>
                      </a:r>
                      <a:r>
                        <a:rPr sz="2400" b="1" dirty="0">
                          <a:latin typeface="Arial"/>
                          <a:cs typeface="Arial"/>
                        </a:rPr>
                        <a:t>gian </a:t>
                      </a:r>
                      <a:r>
                        <a:rPr sz="2400" b="1" spc="-5" dirty="0">
                          <a:latin typeface="Arial"/>
                          <a:cs typeface="Arial"/>
                        </a:rPr>
                        <a:t>hoạt</a:t>
                      </a:r>
                      <a:r>
                        <a:rPr sz="2400" b="1" spc="-95" dirty="0">
                          <a:latin typeface="Arial"/>
                          <a:cs typeface="Arial"/>
                        </a:rPr>
                        <a:t> </a:t>
                      </a:r>
                      <a:r>
                        <a:rPr sz="2400" b="1" dirty="0">
                          <a:latin typeface="Arial"/>
                          <a:cs typeface="Arial"/>
                        </a:rPr>
                        <a:t>động</a:t>
                      </a:r>
                      <a:endParaRPr sz="2400">
                        <a:latin typeface="Arial"/>
                        <a:cs typeface="Arial"/>
                      </a:endParaRPr>
                    </a:p>
                  </a:txBody>
                  <a:tcPr marL="0" marR="0" marT="1905" marB="0">
                    <a:lnL>
                      <a:noFill/>
                    </a:lnL>
                    <a:lnR w="9525">
                      <a:solidFill>
                        <a:srgbClr val="D9D9D9"/>
                      </a:solidFill>
                      <a:prstDash val="solid"/>
                    </a:lnR>
                    <a:lnT w="9525">
                      <a:solidFill>
                        <a:srgbClr val="D9D9D9"/>
                      </a:solidFill>
                      <a:prstDash val="solid"/>
                    </a:lnT>
                    <a:lnB w="12700">
                      <a:solidFill>
                        <a:srgbClr val="D9D9D9"/>
                      </a:solidFill>
                      <a:prstDash val="solid"/>
                    </a:lnB>
                    <a:lnTlToBr w="12700" cmpd="sng">
                      <a:noFill/>
                      <a:prstDash val="solid"/>
                    </a:lnTlToBr>
                    <a:lnBlToTr w="12700" cmpd="sng">
                      <a:noFill/>
                      <a:prstDash val="solid"/>
                    </a:lnBlToTr>
                    <a:noFill/>
                  </a:tcPr>
                </a:tc>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nSpc>
                          <a:spcPct val="100000"/>
                        </a:lnSpc>
                        <a:spcBef>
                          <a:spcPts val="30"/>
                        </a:spcBef>
                      </a:pPr>
                      <a:endParaRPr sz="2950">
                        <a:latin typeface="Times New Roman"/>
                        <a:cs typeface="Times New Roman"/>
                      </a:endParaRPr>
                    </a:p>
                    <a:p>
                      <a:pPr marL="253365">
                        <a:lnSpc>
                          <a:spcPct val="100000"/>
                        </a:lnSpc>
                      </a:pPr>
                      <a:r>
                        <a:rPr sz="2000" dirty="0">
                          <a:latin typeface="Arial"/>
                          <a:cs typeface="Arial"/>
                        </a:rPr>
                        <a:t>Tối </a:t>
                      </a:r>
                      <a:r>
                        <a:rPr sz="2000" spc="-5">
                          <a:latin typeface="Arial"/>
                          <a:cs typeface="Arial"/>
                        </a:rPr>
                        <a:t>thiểu </a:t>
                      </a:r>
                      <a:r>
                        <a:rPr lang="en-US" sz="2000" b="1">
                          <a:latin typeface="Arial"/>
                          <a:cs typeface="Arial"/>
                        </a:rPr>
                        <a:t>1-2 năm</a:t>
                      </a:r>
                      <a:endParaRPr sz="2000">
                        <a:latin typeface="Arial"/>
                        <a:cs typeface="Arial"/>
                      </a:endParaRPr>
                    </a:p>
                  </a:txBody>
                  <a:tcPr marL="0" marR="0" marT="3810" marB="0">
                    <a:lnL w="9525">
                      <a:solidFill>
                        <a:srgbClr val="D9D9D9"/>
                      </a:solidFill>
                      <a:prstDash val="solid"/>
                    </a:lnL>
                    <a:lnR>
                      <a:noFill/>
                    </a:lnR>
                    <a:lnT w="9525">
                      <a:solidFill>
                        <a:srgbClr val="D9D9D9"/>
                      </a:solidFill>
                      <a:prstDash val="solid"/>
                    </a:lnT>
                    <a:lnB w="12700">
                      <a:solidFill>
                        <a:srgbClr val="D9D9D9"/>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009650">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nSpc>
                          <a:spcPct val="100000"/>
                        </a:lnSpc>
                        <a:spcBef>
                          <a:spcPts val="20"/>
                        </a:spcBef>
                      </a:pPr>
                      <a:endParaRPr sz="2500">
                        <a:latin typeface="Times New Roman"/>
                        <a:cs typeface="Times New Roman"/>
                      </a:endParaRPr>
                    </a:p>
                    <a:p>
                      <a:pPr marL="1455420">
                        <a:lnSpc>
                          <a:spcPct val="100000"/>
                        </a:lnSpc>
                      </a:pPr>
                      <a:r>
                        <a:rPr sz="2400" b="1" dirty="0">
                          <a:latin typeface="Arial"/>
                          <a:cs typeface="Arial"/>
                        </a:rPr>
                        <a:t>Tốc</a:t>
                      </a:r>
                      <a:r>
                        <a:rPr sz="2400" b="1" spc="-15" dirty="0">
                          <a:latin typeface="Arial"/>
                          <a:cs typeface="Arial"/>
                        </a:rPr>
                        <a:t> </a:t>
                      </a:r>
                      <a:r>
                        <a:rPr sz="2400" b="1" spc="-5" dirty="0">
                          <a:latin typeface="Arial"/>
                          <a:cs typeface="Arial"/>
                        </a:rPr>
                        <a:t>độ</a:t>
                      </a:r>
                      <a:endParaRPr sz="2400">
                        <a:latin typeface="Arial"/>
                        <a:cs typeface="Arial"/>
                      </a:endParaRPr>
                    </a:p>
                  </a:txBody>
                  <a:tcPr marL="0" marR="0" marT="2540" marB="0">
                    <a:lnL>
                      <a:noFill/>
                    </a:lnL>
                    <a:lnR w="9525">
                      <a:solidFill>
                        <a:srgbClr val="D9D9D9"/>
                      </a:solidFill>
                      <a:prstDash val="solid"/>
                    </a:lnR>
                    <a:lnT w="12700">
                      <a:solidFill>
                        <a:srgbClr val="D9D9D9"/>
                      </a:solidFill>
                      <a:prstDash val="solid"/>
                    </a:lnT>
                    <a:lnB w="12700">
                      <a:solidFill>
                        <a:srgbClr val="D9D9D9"/>
                      </a:solidFill>
                      <a:prstDash val="solid"/>
                    </a:lnB>
                    <a:lnTlToBr w="12700" cmpd="sng">
                      <a:noFill/>
                      <a:prstDash val="solid"/>
                    </a:lnTlToBr>
                    <a:lnBlToTr w="12700" cmpd="sng">
                      <a:noFill/>
                      <a:prstDash val="solid"/>
                    </a:lnBlToTr>
                    <a:noFill/>
                  </a:tcPr>
                </a:tc>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nSpc>
                          <a:spcPct val="100000"/>
                        </a:lnSpc>
                      </a:pPr>
                      <a:endParaRPr sz="2200">
                        <a:latin typeface="Times New Roman"/>
                        <a:cs typeface="Times New Roman"/>
                      </a:endParaRPr>
                    </a:p>
                    <a:p>
                      <a:pPr marL="253365">
                        <a:lnSpc>
                          <a:spcPct val="100000"/>
                        </a:lnSpc>
                        <a:spcBef>
                          <a:spcPts val="1475"/>
                        </a:spcBef>
                      </a:pPr>
                      <a:r>
                        <a:rPr sz="2000" dirty="0">
                          <a:latin typeface="Arial"/>
                          <a:cs typeface="Arial"/>
                        </a:rPr>
                        <a:t>Tối </a:t>
                      </a:r>
                      <a:r>
                        <a:rPr sz="2000" spc="-5">
                          <a:latin typeface="Arial"/>
                          <a:cs typeface="Arial"/>
                        </a:rPr>
                        <a:t>thiểu </a:t>
                      </a:r>
                      <a:r>
                        <a:rPr lang="en-US" sz="2000" b="1">
                          <a:latin typeface="Arial"/>
                          <a:cs typeface="Arial"/>
                        </a:rPr>
                        <a:t>&lt; 1 thẻ/s</a:t>
                      </a:r>
                      <a:endParaRPr sz="2000">
                        <a:latin typeface="Arial"/>
                        <a:cs typeface="Arial"/>
                      </a:endParaRPr>
                    </a:p>
                  </a:txBody>
                  <a:tcPr marL="0" marR="0" marT="0" marB="0">
                    <a:lnL w="9525">
                      <a:solidFill>
                        <a:srgbClr val="D9D9D9"/>
                      </a:solidFill>
                      <a:prstDash val="solid"/>
                    </a:lnL>
                    <a:lnR>
                      <a:noFill/>
                    </a:lnR>
                    <a:lnT w="12700">
                      <a:solidFill>
                        <a:srgbClr val="D9D9D9"/>
                      </a:solidFill>
                      <a:prstDash val="solid"/>
                    </a:lnT>
                    <a:lnB w="12700">
                      <a:solidFill>
                        <a:srgbClr val="D9D9D9"/>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146175">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nSpc>
                          <a:spcPct val="100000"/>
                        </a:lnSpc>
                        <a:spcBef>
                          <a:spcPts val="5"/>
                        </a:spcBef>
                      </a:pPr>
                      <a:endParaRPr sz="2600">
                        <a:latin typeface="Times New Roman"/>
                        <a:cs typeface="Times New Roman"/>
                      </a:endParaRPr>
                    </a:p>
                    <a:p>
                      <a:pPr marR="480059" algn="r">
                        <a:lnSpc>
                          <a:spcPct val="100000"/>
                        </a:lnSpc>
                      </a:pPr>
                      <a:r>
                        <a:rPr sz="2400" b="1" dirty="0">
                          <a:latin typeface="Arial"/>
                          <a:cs typeface="Arial"/>
                        </a:rPr>
                        <a:t>Sức </a:t>
                      </a:r>
                      <a:r>
                        <a:rPr sz="2400" b="1" spc="-5" dirty="0">
                          <a:latin typeface="Arial"/>
                          <a:cs typeface="Arial"/>
                        </a:rPr>
                        <a:t>mạnh </a:t>
                      </a:r>
                      <a:r>
                        <a:rPr sz="2400" b="1" dirty="0">
                          <a:latin typeface="Arial"/>
                          <a:cs typeface="Arial"/>
                        </a:rPr>
                        <a:t>tính</a:t>
                      </a:r>
                      <a:r>
                        <a:rPr sz="2400" b="1" spc="-125" dirty="0">
                          <a:latin typeface="Arial"/>
                          <a:cs typeface="Arial"/>
                        </a:rPr>
                        <a:t> </a:t>
                      </a:r>
                      <a:r>
                        <a:rPr sz="2400" b="1" dirty="0">
                          <a:latin typeface="Arial"/>
                          <a:cs typeface="Arial"/>
                        </a:rPr>
                        <a:t>toán</a:t>
                      </a:r>
                      <a:endParaRPr sz="2400">
                        <a:latin typeface="Arial"/>
                        <a:cs typeface="Arial"/>
                      </a:endParaRPr>
                    </a:p>
                  </a:txBody>
                  <a:tcPr marL="0" marR="0" marT="635" marB="0">
                    <a:lnL>
                      <a:noFill/>
                    </a:lnL>
                    <a:lnR w="9525">
                      <a:solidFill>
                        <a:srgbClr val="D9D9D9"/>
                      </a:solidFill>
                      <a:prstDash val="solid"/>
                    </a:lnR>
                    <a:lnT w="12700">
                      <a:solidFill>
                        <a:srgbClr val="D9D9D9"/>
                      </a:solidFill>
                      <a:prstDash val="solid"/>
                    </a:lnT>
                    <a:lnB>
                      <a:noFill/>
                    </a:lnB>
                    <a:lnTlToBr w="12700" cmpd="sng">
                      <a:noFill/>
                      <a:prstDash val="solid"/>
                    </a:lnTlToBr>
                    <a:lnBlToTr w="12700" cmpd="sng">
                      <a:noFill/>
                      <a:prstDash val="solid"/>
                    </a:lnBlToTr>
                    <a:noFill/>
                  </a:tcPr>
                </a:tc>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nSpc>
                          <a:spcPct val="100000"/>
                        </a:lnSpc>
                        <a:spcBef>
                          <a:spcPts val="10"/>
                        </a:spcBef>
                      </a:pPr>
                      <a:endParaRPr sz="3000">
                        <a:latin typeface="Times New Roman"/>
                        <a:cs typeface="Times New Roman"/>
                      </a:endParaRPr>
                    </a:p>
                    <a:p>
                      <a:pPr marL="253365">
                        <a:lnSpc>
                          <a:spcPct val="100000"/>
                        </a:lnSpc>
                      </a:pPr>
                      <a:r>
                        <a:rPr lang="en-US" sz="2000">
                          <a:latin typeface="Arial"/>
                          <a:cs typeface="Arial"/>
                        </a:rPr>
                        <a:t>Đáp ứng </a:t>
                      </a:r>
                      <a:r>
                        <a:rPr lang="en-US" sz="2000" b="0">
                          <a:latin typeface="Arial"/>
                          <a:cs typeface="Arial"/>
                        </a:rPr>
                        <a:t>yêu cầu </a:t>
                      </a:r>
                      <a:r>
                        <a:rPr lang="en-US" sz="2000">
                          <a:latin typeface="Arial"/>
                          <a:cs typeface="Arial"/>
                        </a:rPr>
                        <a:t>từ người dùng </a:t>
                      </a:r>
                      <a:r>
                        <a:rPr lang="en-US" sz="2000" b="1">
                          <a:latin typeface="Arial"/>
                          <a:cs typeface="Arial"/>
                        </a:rPr>
                        <a:t>nhanh chóng, đúng giờ</a:t>
                      </a:r>
                      <a:endParaRPr sz="2000" b="1">
                        <a:latin typeface="Arial"/>
                        <a:cs typeface="Arial"/>
                      </a:endParaRPr>
                    </a:p>
                  </a:txBody>
                  <a:tcPr marL="0" marR="0" marT="1270" marB="0">
                    <a:lnL w="9525">
                      <a:solidFill>
                        <a:srgbClr val="D9D9D9"/>
                      </a:solidFill>
                      <a:prstDash val="solid"/>
                    </a:lnL>
                    <a:lnR>
                      <a:noFill/>
                    </a:lnR>
                    <a:lnT w="12700">
                      <a:solidFill>
                        <a:srgbClr val="D9D9D9"/>
                      </a:solidFill>
                      <a:prstDash val="soli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12" name="object 4">
            <a:extLst>
              <a:ext uri="{FF2B5EF4-FFF2-40B4-BE49-F238E27FC236}">
                <a16:creationId xmlns:a16="http://schemas.microsoft.com/office/drawing/2014/main" id="{98DF3910-989F-30AA-8965-6F1AFE892C84}"/>
              </a:ext>
            </a:extLst>
          </p:cNvPr>
          <p:cNvSpPr/>
          <p:nvPr/>
        </p:nvSpPr>
        <p:spPr>
          <a:xfrm>
            <a:off x="1480081" y="1660039"/>
            <a:ext cx="848249" cy="791419"/>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
        <p:nvSpPr>
          <p:cNvPr id="13" name="object 5">
            <a:extLst>
              <a:ext uri="{FF2B5EF4-FFF2-40B4-BE49-F238E27FC236}">
                <a16:creationId xmlns:a16="http://schemas.microsoft.com/office/drawing/2014/main" id="{D6D1BF41-403D-CED1-37A1-80F7B2C43913}"/>
              </a:ext>
            </a:extLst>
          </p:cNvPr>
          <p:cNvSpPr/>
          <p:nvPr/>
        </p:nvSpPr>
        <p:spPr>
          <a:xfrm>
            <a:off x="1429174" y="4725374"/>
            <a:ext cx="954339" cy="958488"/>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14" name="object 6">
            <a:extLst>
              <a:ext uri="{FF2B5EF4-FFF2-40B4-BE49-F238E27FC236}">
                <a16:creationId xmlns:a16="http://schemas.microsoft.com/office/drawing/2014/main" id="{308876C6-0993-40AD-3DD2-05FA1EF4A052}"/>
              </a:ext>
            </a:extLst>
          </p:cNvPr>
          <p:cNvSpPr/>
          <p:nvPr/>
        </p:nvSpPr>
        <p:spPr>
          <a:xfrm>
            <a:off x="1552359" y="3868478"/>
            <a:ext cx="711630" cy="617920"/>
          </a:xfrm>
          <a:prstGeom prst="rect">
            <a:avLst/>
          </a:prstGeom>
          <a:blipFill>
            <a:blip r:embed="rId4" cstate="print"/>
            <a:stretch>
              <a:fillRect/>
            </a:stretch>
          </a:blipFill>
        </p:spPr>
        <p:txBody>
          <a:bodyPr wrap="square" lIns="0" tIns="0" rIns="0" bIns="0" rtlCol="0"/>
          <a:lstStyle/>
          <a:p>
            <a:endParaRPr>
              <a:solidFill>
                <a:prstClr val="black"/>
              </a:solidFill>
              <a:latin typeface="Calibri"/>
            </a:endParaRPr>
          </a:p>
        </p:txBody>
      </p:sp>
      <p:sp>
        <p:nvSpPr>
          <p:cNvPr id="15" name="object 7">
            <a:extLst>
              <a:ext uri="{FF2B5EF4-FFF2-40B4-BE49-F238E27FC236}">
                <a16:creationId xmlns:a16="http://schemas.microsoft.com/office/drawing/2014/main" id="{2561D3B1-7FDD-DA0E-0557-AD942099BF93}"/>
              </a:ext>
            </a:extLst>
          </p:cNvPr>
          <p:cNvSpPr/>
          <p:nvPr/>
        </p:nvSpPr>
        <p:spPr>
          <a:xfrm>
            <a:off x="1690501" y="2774950"/>
            <a:ext cx="621083" cy="714375"/>
          </a:xfrm>
          <a:prstGeom prst="rect">
            <a:avLst/>
          </a:prstGeom>
          <a:blipFill>
            <a:blip r:embed="rId5" cstate="print"/>
            <a:stretch>
              <a:fillRect/>
            </a:stretch>
          </a:blipFill>
        </p:spPr>
        <p:txBody>
          <a:bodyPr wrap="square" lIns="0" tIns="0" rIns="0" bIns="0" rtlCol="0"/>
          <a:lstStyle/>
          <a:p>
            <a:endParaRPr>
              <a:solidFill>
                <a:prstClr val="black"/>
              </a:solidFill>
              <a:latin typeface="Calibri"/>
            </a:endParaRPr>
          </a:p>
        </p:txBody>
      </p:sp>
    </p:spTree>
    <p:extLst>
      <p:ext uri="{BB962C8B-B14F-4D97-AF65-F5344CB8AC3E}">
        <p14:creationId xmlns:p14="http://schemas.microsoft.com/office/powerpoint/2010/main" val="180388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 descr="preencoded.png">
            <a:extLst>
              <a:ext uri="{FF2B5EF4-FFF2-40B4-BE49-F238E27FC236}">
                <a16:creationId xmlns:a16="http://schemas.microsoft.com/office/drawing/2014/main" id="{868C6ABB-2158-4289-85E0-B92E9463AD67}"/>
              </a:ext>
            </a:extLst>
          </p:cNvPr>
          <p:cNvPicPr>
            <a:picLocks noChangeAspect="1"/>
          </p:cNvPicPr>
          <p:nvPr/>
        </p:nvPicPr>
        <p:blipFill>
          <a:blip r:embed="rId3"/>
          <a:stretch>
            <a:fillRect/>
          </a:stretch>
        </p:blipFill>
        <p:spPr>
          <a:xfrm>
            <a:off x="0" y="0"/>
            <a:ext cx="12192000" cy="6858000"/>
          </a:xfrm>
          <a:prstGeom prst="rect">
            <a:avLst/>
          </a:prstGeom>
        </p:spPr>
      </p:pic>
      <p:sp>
        <p:nvSpPr>
          <p:cNvPr id="4" name="Text 1"/>
          <p:cNvSpPr/>
          <p:nvPr/>
        </p:nvSpPr>
        <p:spPr>
          <a:xfrm>
            <a:off x="1763073" y="1224340"/>
            <a:ext cx="8191500" cy="578644"/>
          </a:xfrm>
          <a:prstGeom prst="rect">
            <a:avLst/>
          </a:prstGeom>
          <a:noFill/>
          <a:ln/>
        </p:spPr>
        <p:txBody>
          <a:bodyPr wrap="none" rtlCol="0" anchor="t"/>
          <a:lstStyle/>
          <a:p>
            <a:pPr algn="ctr">
              <a:lnSpc>
                <a:spcPts val="4556"/>
              </a:lnSpc>
            </a:pPr>
            <a:r>
              <a:rPr lang="vi-VN" sz="3645" dirty="0">
                <a:solidFill>
                  <a:srgbClr val="0070C0"/>
                </a:solidFill>
                <a:ea typeface="p22-mackinac-pro" pitchFamily="34" charset="-122"/>
                <a:cs typeface="Arial" panose="020B0604020202020204" pitchFamily="34" charset="0"/>
              </a:rPr>
              <a:t>Hiệu năng (Performance)</a:t>
            </a:r>
            <a:endParaRPr lang="en-US" sz="3645" dirty="0">
              <a:solidFill>
                <a:srgbClr val="0070C0"/>
              </a:solidFill>
              <a:latin typeface="Arial" panose="020B0604020202020204" pitchFamily="34" charset="0"/>
              <a:cs typeface="Arial" panose="020B0604020202020204" pitchFamily="34" charset="0"/>
            </a:endParaRPr>
          </a:p>
        </p:txBody>
      </p:sp>
      <p:sp>
        <p:nvSpPr>
          <p:cNvPr id="5" name="Text 2"/>
          <p:cNvSpPr/>
          <p:nvPr/>
        </p:nvSpPr>
        <p:spPr>
          <a:xfrm>
            <a:off x="1698328" y="2834482"/>
            <a:ext cx="2784026" cy="694134"/>
          </a:xfrm>
          <a:prstGeom prst="rect">
            <a:avLst/>
          </a:prstGeom>
          <a:noFill/>
          <a:ln/>
        </p:spPr>
        <p:txBody>
          <a:bodyPr wrap="square" rtlCol="0" anchor="t"/>
          <a:lstStyle/>
          <a:p>
            <a:pPr>
              <a:lnSpc>
                <a:spcPts val="2734"/>
              </a:lnSpc>
            </a:pPr>
            <a:r>
              <a:rPr lang="vi-VN" sz="2187" dirty="0">
                <a:solidFill>
                  <a:srgbClr val="0070C0"/>
                </a:solidFill>
                <a:ea typeface="p22-mackinac-pro" pitchFamily="34" charset="-122"/>
                <a:cs typeface="Arial" panose="020B0604020202020204" pitchFamily="34" charset="0"/>
              </a:rPr>
              <a:t>Phạm vi đọc thẻ tối đa: khoảng 5cm</a:t>
            </a:r>
            <a:endParaRPr lang="en-US" sz="2187" dirty="0">
              <a:solidFill>
                <a:srgbClr val="0070C0"/>
              </a:solidFill>
              <a:latin typeface="Arial" panose="020B0604020202020204" pitchFamily="34" charset="0"/>
              <a:cs typeface="Arial" panose="020B0604020202020204" pitchFamily="34" charset="0"/>
            </a:endParaRPr>
          </a:p>
        </p:txBody>
      </p:sp>
      <p:sp>
        <p:nvSpPr>
          <p:cNvPr id="6" name="Text 3"/>
          <p:cNvSpPr/>
          <p:nvPr/>
        </p:nvSpPr>
        <p:spPr>
          <a:xfrm>
            <a:off x="1709837" y="4010305"/>
            <a:ext cx="2630289" cy="1333656"/>
          </a:xfrm>
          <a:prstGeom prst="rect">
            <a:avLst/>
          </a:prstGeom>
          <a:noFill/>
          <a:ln/>
        </p:spPr>
        <p:txBody>
          <a:bodyPr wrap="square" rtlCol="0" anchor="t"/>
          <a:lstStyle/>
          <a:p>
            <a:pPr>
              <a:lnSpc>
                <a:spcPts val="2332"/>
              </a:lnSpc>
            </a:pPr>
            <a:r>
              <a:rPr lang="en-US" sz="1458" dirty="0">
                <a:solidFill>
                  <a:srgbClr val="272525"/>
                </a:solidFill>
                <a:latin typeface="Arial" panose="020B0604020202020204" pitchFamily="34" charset="0"/>
                <a:ea typeface="Eudoxus Sans" pitchFamily="34" charset="-122"/>
                <a:cs typeface="Arial" panose="020B0604020202020204" pitchFamily="34" charset="0"/>
              </a:rPr>
              <a:t>Tiến hành kiểm tra, hiệu chỉnh và đánh giá độ ổn định của hệ thống qua nhiều tình huống.</a:t>
            </a:r>
            <a:endParaRPr lang="en-US" sz="1458" dirty="0">
              <a:latin typeface="Arial" panose="020B0604020202020204" pitchFamily="34" charset="0"/>
              <a:cs typeface="Arial" panose="020B0604020202020204" pitchFamily="34" charset="0"/>
            </a:endParaRPr>
          </a:p>
        </p:txBody>
      </p:sp>
      <p:sp>
        <p:nvSpPr>
          <p:cNvPr id="7" name="Text 4"/>
          <p:cNvSpPr/>
          <p:nvPr/>
        </p:nvSpPr>
        <p:spPr>
          <a:xfrm>
            <a:off x="4711799" y="2842951"/>
            <a:ext cx="2873233" cy="995440"/>
          </a:xfrm>
          <a:prstGeom prst="rect">
            <a:avLst/>
          </a:prstGeom>
          <a:noFill/>
          <a:ln/>
        </p:spPr>
        <p:txBody>
          <a:bodyPr wrap="none" rtlCol="0" anchor="t"/>
          <a:lstStyle/>
          <a:p>
            <a:pPr algn="just">
              <a:lnSpc>
                <a:spcPts val="2734"/>
              </a:lnSpc>
            </a:pPr>
            <a:r>
              <a:rPr lang="vi-VN" sz="2187" dirty="0">
                <a:solidFill>
                  <a:srgbClr val="0070C0"/>
                </a:solidFill>
                <a:ea typeface="p22-mackinac-pro" pitchFamily="34" charset="-122"/>
                <a:cs typeface="Arial" panose="020B0604020202020204" pitchFamily="34" charset="0"/>
              </a:rPr>
              <a:t>Tốc độ đọc: nhanh,</a:t>
            </a:r>
          </a:p>
          <a:p>
            <a:pPr algn="just">
              <a:lnSpc>
                <a:spcPts val="2734"/>
              </a:lnSpc>
            </a:pPr>
            <a:r>
              <a:rPr lang="vi-VN" sz="2187" dirty="0">
                <a:solidFill>
                  <a:srgbClr val="0070C0"/>
                </a:solidFill>
                <a:ea typeface="p22-mackinac-pro" pitchFamily="34" charset="-122"/>
                <a:cs typeface="Arial" panose="020B0604020202020204" pitchFamily="34" charset="0"/>
              </a:rPr>
              <a:t>khoảng 100 thẻ/giây</a:t>
            </a:r>
            <a:endParaRPr lang="en-US" sz="2187" dirty="0">
              <a:solidFill>
                <a:srgbClr val="0070C0"/>
              </a:solidFill>
              <a:latin typeface="Arial" panose="020B0604020202020204" pitchFamily="34" charset="0"/>
              <a:cs typeface="Arial" panose="020B0604020202020204" pitchFamily="34" charset="0"/>
            </a:endParaRPr>
          </a:p>
        </p:txBody>
      </p:sp>
      <p:sp>
        <p:nvSpPr>
          <p:cNvPr id="8" name="Text 5"/>
          <p:cNvSpPr/>
          <p:nvPr/>
        </p:nvSpPr>
        <p:spPr>
          <a:xfrm>
            <a:off x="4711800" y="4009926"/>
            <a:ext cx="2630289" cy="1184672"/>
          </a:xfrm>
          <a:prstGeom prst="rect">
            <a:avLst/>
          </a:prstGeom>
          <a:noFill/>
          <a:ln/>
        </p:spPr>
        <p:txBody>
          <a:bodyPr wrap="square" rtlCol="0" anchor="t"/>
          <a:lstStyle/>
          <a:p>
            <a:pPr>
              <a:lnSpc>
                <a:spcPts val="2332"/>
              </a:lnSpc>
            </a:pPr>
            <a:r>
              <a:rPr lang="en-US" sz="1458" dirty="0">
                <a:solidFill>
                  <a:srgbClr val="272525"/>
                </a:solidFill>
                <a:latin typeface="Arial" panose="020B0604020202020204" pitchFamily="34" charset="0"/>
                <a:ea typeface="Eudoxus Sans" pitchFamily="34" charset="-122"/>
                <a:cs typeface="Arial" panose="020B0604020202020204" pitchFamily="34" charset="0"/>
              </a:rPr>
              <a:t>Áp dụng các kỹ thuật tối ưu hóa như bộ nhớ đệm, song song hóa và xử lý nhanh để cải thiện hiệu năng.</a:t>
            </a:r>
            <a:endParaRPr lang="en-US" sz="1458" dirty="0">
              <a:latin typeface="Arial" panose="020B0604020202020204" pitchFamily="34" charset="0"/>
              <a:cs typeface="Arial" panose="020B0604020202020204" pitchFamily="34" charset="0"/>
            </a:endParaRPr>
          </a:p>
        </p:txBody>
      </p:sp>
      <p:sp>
        <p:nvSpPr>
          <p:cNvPr id="9" name="Text 6"/>
          <p:cNvSpPr/>
          <p:nvPr/>
        </p:nvSpPr>
        <p:spPr>
          <a:xfrm>
            <a:off x="7874894" y="2834482"/>
            <a:ext cx="2630289" cy="694134"/>
          </a:xfrm>
          <a:prstGeom prst="rect">
            <a:avLst/>
          </a:prstGeom>
          <a:noFill/>
          <a:ln/>
        </p:spPr>
        <p:txBody>
          <a:bodyPr wrap="square" rtlCol="0" anchor="t"/>
          <a:lstStyle/>
          <a:p>
            <a:pPr>
              <a:lnSpc>
                <a:spcPts val="2734"/>
              </a:lnSpc>
            </a:pPr>
            <a:r>
              <a:rPr lang="en-US" sz="2187" dirty="0" err="1">
                <a:solidFill>
                  <a:srgbClr val="0070C0"/>
                </a:solidFill>
                <a:latin typeface="Arial" panose="020B0604020202020204" pitchFamily="34" charset="0"/>
                <a:ea typeface="p22-mackinac-pro" pitchFamily="34" charset="-122"/>
                <a:cs typeface="Arial" panose="020B0604020202020204" pitchFamily="34" charset="0"/>
              </a:rPr>
              <a:t>Độ</a:t>
            </a:r>
            <a:r>
              <a:rPr lang="en-US" sz="2187" dirty="0">
                <a:solidFill>
                  <a:srgbClr val="0070C0"/>
                </a:solidFill>
                <a:latin typeface="Arial" panose="020B0604020202020204" pitchFamily="34" charset="0"/>
                <a:ea typeface="p22-mackinac-pro" pitchFamily="34" charset="-122"/>
                <a:cs typeface="Arial" panose="020B0604020202020204" pitchFamily="34" charset="0"/>
              </a:rPr>
              <a:t> </a:t>
            </a:r>
            <a:r>
              <a:rPr lang="en-US" sz="2187" dirty="0" err="1">
                <a:solidFill>
                  <a:srgbClr val="0070C0"/>
                </a:solidFill>
                <a:latin typeface="Arial" panose="020B0604020202020204" pitchFamily="34" charset="0"/>
                <a:ea typeface="p22-mackinac-pro" pitchFamily="34" charset="-122"/>
                <a:cs typeface="Arial" panose="020B0604020202020204" pitchFamily="34" charset="0"/>
              </a:rPr>
              <a:t>chính</a:t>
            </a:r>
            <a:r>
              <a:rPr lang="en-US" sz="2187" dirty="0">
                <a:solidFill>
                  <a:srgbClr val="0070C0"/>
                </a:solidFill>
                <a:latin typeface="Arial" panose="020B0604020202020204" pitchFamily="34" charset="0"/>
                <a:ea typeface="p22-mackinac-pro" pitchFamily="34" charset="-122"/>
                <a:cs typeface="Arial" panose="020B0604020202020204" pitchFamily="34" charset="0"/>
              </a:rPr>
              <a:t> </a:t>
            </a:r>
            <a:r>
              <a:rPr lang="en-US" sz="2187" dirty="0" err="1">
                <a:solidFill>
                  <a:srgbClr val="0070C0"/>
                </a:solidFill>
                <a:latin typeface="Arial" panose="020B0604020202020204" pitchFamily="34" charset="0"/>
                <a:ea typeface="p22-mackinac-pro" pitchFamily="34" charset="-122"/>
                <a:cs typeface="Arial" panose="020B0604020202020204" pitchFamily="34" charset="0"/>
              </a:rPr>
              <a:t>xác</a:t>
            </a:r>
            <a:r>
              <a:rPr lang="en-US" sz="2187" dirty="0">
                <a:solidFill>
                  <a:srgbClr val="0070C0"/>
                </a:solidFill>
                <a:latin typeface="Arial" panose="020B0604020202020204" pitchFamily="34" charset="0"/>
                <a:ea typeface="p22-mackinac-pro" pitchFamily="34" charset="-122"/>
                <a:cs typeface="Arial" panose="020B0604020202020204" pitchFamily="34" charset="0"/>
              </a:rPr>
              <a:t>: </a:t>
            </a:r>
            <a:r>
              <a:rPr lang="en-US" sz="2187" dirty="0" err="1">
                <a:solidFill>
                  <a:srgbClr val="0070C0"/>
                </a:solidFill>
                <a:latin typeface="Arial" panose="020B0604020202020204" pitchFamily="34" charset="0"/>
                <a:ea typeface="p22-mackinac-pro" pitchFamily="34" charset="-122"/>
                <a:cs typeface="Arial" panose="020B0604020202020204" pitchFamily="34" charset="0"/>
              </a:rPr>
              <a:t>tối</a:t>
            </a:r>
            <a:r>
              <a:rPr lang="en-US" sz="2187" dirty="0">
                <a:solidFill>
                  <a:srgbClr val="0070C0"/>
                </a:solidFill>
                <a:latin typeface="Arial" panose="020B0604020202020204" pitchFamily="34" charset="0"/>
                <a:ea typeface="p22-mackinac-pro" pitchFamily="34" charset="-122"/>
                <a:cs typeface="Arial" panose="020B0604020202020204" pitchFamily="34" charset="0"/>
              </a:rPr>
              <a:t> </a:t>
            </a:r>
            <a:r>
              <a:rPr lang="en-US" sz="2187" dirty="0" err="1">
                <a:solidFill>
                  <a:srgbClr val="0070C0"/>
                </a:solidFill>
                <a:latin typeface="Arial" panose="020B0604020202020204" pitchFamily="34" charset="0"/>
                <a:ea typeface="p22-mackinac-pro" pitchFamily="34" charset="-122"/>
                <a:cs typeface="Arial" panose="020B0604020202020204" pitchFamily="34" charset="0"/>
              </a:rPr>
              <a:t>thiểu</a:t>
            </a:r>
            <a:r>
              <a:rPr lang="en-US" sz="2187" dirty="0">
                <a:solidFill>
                  <a:srgbClr val="0070C0"/>
                </a:solidFill>
                <a:latin typeface="Arial" panose="020B0604020202020204" pitchFamily="34" charset="0"/>
                <a:ea typeface="p22-mackinac-pro" pitchFamily="34" charset="-122"/>
                <a:cs typeface="Arial" panose="020B0604020202020204" pitchFamily="34" charset="0"/>
              </a:rPr>
              <a:t> 99%</a:t>
            </a:r>
            <a:endParaRPr lang="en-US" sz="2187" dirty="0">
              <a:solidFill>
                <a:srgbClr val="0070C0"/>
              </a:solidFill>
              <a:latin typeface="Arial" panose="020B0604020202020204" pitchFamily="34" charset="0"/>
              <a:cs typeface="Arial" panose="020B0604020202020204" pitchFamily="34" charset="0"/>
            </a:endParaRPr>
          </a:p>
        </p:txBody>
      </p:sp>
      <p:sp>
        <p:nvSpPr>
          <p:cNvPr id="10" name="Text 7"/>
          <p:cNvSpPr/>
          <p:nvPr/>
        </p:nvSpPr>
        <p:spPr>
          <a:xfrm>
            <a:off x="7780266" y="4008636"/>
            <a:ext cx="2630289" cy="1184672"/>
          </a:xfrm>
          <a:prstGeom prst="rect">
            <a:avLst/>
          </a:prstGeom>
          <a:noFill/>
          <a:ln/>
        </p:spPr>
        <p:txBody>
          <a:bodyPr wrap="square" rtlCol="0" anchor="t"/>
          <a:lstStyle/>
          <a:p>
            <a:pPr>
              <a:lnSpc>
                <a:spcPts val="2332"/>
              </a:lnSpc>
            </a:pPr>
            <a:r>
              <a:rPr lang="en-US" sz="1458" dirty="0">
                <a:solidFill>
                  <a:srgbClr val="272525"/>
                </a:solidFill>
                <a:latin typeface="Arial" panose="020B0604020202020204" pitchFamily="34" charset="0"/>
                <a:ea typeface="Eudoxus Sans" pitchFamily="34" charset="-122"/>
                <a:cs typeface="Arial" panose="020B0604020202020204" pitchFamily="34" charset="0"/>
              </a:rPr>
              <a:t>Sử dụng công cụ giám sát và phân tích hiệu năng để theo dõi hoạt động và tìm kiếm các vấn đề.</a:t>
            </a:r>
            <a:endParaRPr lang="en-US" sz="1458" dirty="0">
              <a:latin typeface="Arial" panose="020B0604020202020204" pitchFamily="34" charset="0"/>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 descr="preencoded.png">
            <a:extLst>
              <a:ext uri="{FF2B5EF4-FFF2-40B4-BE49-F238E27FC236}">
                <a16:creationId xmlns:a16="http://schemas.microsoft.com/office/drawing/2014/main" id="{868C6ABB-2158-4289-85E0-B92E9463AD67}"/>
              </a:ext>
            </a:extLst>
          </p:cNvPr>
          <p:cNvPicPr>
            <a:picLocks noChangeAspect="1"/>
          </p:cNvPicPr>
          <p:nvPr/>
        </p:nvPicPr>
        <p:blipFill>
          <a:blip r:embed="rId3"/>
          <a:stretch>
            <a:fillRect/>
          </a:stretch>
        </p:blipFill>
        <p:spPr>
          <a:xfrm>
            <a:off x="0" y="0"/>
            <a:ext cx="12192000" cy="6858000"/>
          </a:xfrm>
          <a:prstGeom prst="rect">
            <a:avLst/>
          </a:prstGeom>
        </p:spPr>
      </p:pic>
      <p:sp>
        <p:nvSpPr>
          <p:cNvPr id="4" name="Text 1"/>
          <p:cNvSpPr/>
          <p:nvPr/>
        </p:nvSpPr>
        <p:spPr>
          <a:xfrm>
            <a:off x="1763073" y="1224340"/>
            <a:ext cx="8191500" cy="578644"/>
          </a:xfrm>
          <a:prstGeom prst="rect">
            <a:avLst/>
          </a:prstGeom>
          <a:noFill/>
          <a:ln/>
        </p:spPr>
        <p:txBody>
          <a:bodyPr wrap="none" rtlCol="0" anchor="t"/>
          <a:lstStyle/>
          <a:p>
            <a:pPr algn="ctr">
              <a:lnSpc>
                <a:spcPts val="4556"/>
              </a:lnSpc>
            </a:pPr>
            <a:r>
              <a:rPr lang="vi-VN" sz="3645" dirty="0">
                <a:solidFill>
                  <a:srgbClr val="0070C0"/>
                </a:solidFill>
                <a:ea typeface="p22-mackinac-pro" pitchFamily="34" charset="-122"/>
                <a:cs typeface="Arial" panose="020B0604020202020204" pitchFamily="34" charset="0"/>
              </a:rPr>
              <a:t>Công suất (Power)</a:t>
            </a:r>
            <a:endParaRPr lang="en-US" sz="3645" dirty="0">
              <a:solidFill>
                <a:srgbClr val="0070C0"/>
              </a:solidFill>
              <a:latin typeface="Arial" panose="020B0604020202020204" pitchFamily="34" charset="0"/>
              <a:cs typeface="Arial" panose="020B0604020202020204" pitchFamily="34" charset="0"/>
            </a:endParaRPr>
          </a:p>
        </p:txBody>
      </p:sp>
      <p:sp>
        <p:nvSpPr>
          <p:cNvPr id="5" name="Text 2"/>
          <p:cNvSpPr/>
          <p:nvPr/>
        </p:nvSpPr>
        <p:spPr>
          <a:xfrm>
            <a:off x="2057400" y="2197045"/>
            <a:ext cx="2784026" cy="927155"/>
          </a:xfrm>
          <a:prstGeom prst="rect">
            <a:avLst/>
          </a:prstGeom>
          <a:noFill/>
          <a:ln/>
        </p:spPr>
        <p:txBody>
          <a:bodyPr wrap="square" rtlCol="0" anchor="t"/>
          <a:lstStyle/>
          <a:p>
            <a:pPr algn="ctr">
              <a:lnSpc>
                <a:spcPts val="2734"/>
              </a:lnSpc>
            </a:pPr>
            <a:r>
              <a:rPr lang="vi-VN" sz="1500" dirty="0">
                <a:solidFill>
                  <a:srgbClr val="000000"/>
                </a:solidFill>
                <a:ea typeface="p22-mackinac-pro" pitchFamily="34" charset="-122"/>
                <a:cs typeface="Arial" panose="020B0604020202020204" pitchFamily="34" charset="0"/>
              </a:rPr>
              <a:t> </a:t>
            </a:r>
            <a:r>
              <a:rPr lang="vi-VN" sz="2000" dirty="0">
                <a:solidFill>
                  <a:srgbClr val="000000"/>
                </a:solidFill>
                <a:ea typeface="p22-mackinac-pro" pitchFamily="34" charset="-122"/>
                <a:cs typeface="Arial" panose="020B0604020202020204" pitchFamily="34" charset="0"/>
              </a:rPr>
              <a:t>Sử dụng nguồn 12V cấp cho chốt khóa từ.</a:t>
            </a:r>
            <a:endParaRPr lang="en-US" sz="1500" dirty="0">
              <a:latin typeface="Arial" panose="020B0604020202020204" pitchFamily="34" charset="0"/>
              <a:cs typeface="Arial" panose="020B0604020202020204" pitchFamily="34" charset="0"/>
            </a:endParaRPr>
          </a:p>
        </p:txBody>
      </p:sp>
      <p:sp>
        <p:nvSpPr>
          <p:cNvPr id="7" name="Text 4"/>
          <p:cNvSpPr/>
          <p:nvPr/>
        </p:nvSpPr>
        <p:spPr>
          <a:xfrm>
            <a:off x="5410200" y="2197045"/>
            <a:ext cx="3951927" cy="1425245"/>
          </a:xfrm>
          <a:prstGeom prst="rect">
            <a:avLst/>
          </a:prstGeom>
          <a:noFill/>
          <a:ln/>
        </p:spPr>
        <p:txBody>
          <a:bodyPr wrap="none" rtlCol="0" anchor="t"/>
          <a:lstStyle/>
          <a:p>
            <a:pPr algn="just">
              <a:lnSpc>
                <a:spcPts val="2734"/>
              </a:lnSpc>
            </a:pPr>
            <a:r>
              <a:rPr lang="vi-VN" sz="2000" dirty="0">
                <a:solidFill>
                  <a:srgbClr val="000000"/>
                </a:solidFill>
                <a:ea typeface="p22-mackinac-pro" pitchFamily="34" charset="-122"/>
                <a:cs typeface="Arial" panose="020B0604020202020204" pitchFamily="34" charset="0"/>
              </a:rPr>
              <a:t>Sử dụng nguồn 5V và</a:t>
            </a:r>
            <a:r>
              <a:rPr lang="en-US" sz="2000" dirty="0">
                <a:solidFill>
                  <a:srgbClr val="000000"/>
                </a:solidFill>
                <a:ea typeface="p22-mackinac-pro" pitchFamily="34" charset="-122"/>
                <a:cs typeface="Arial" panose="020B0604020202020204" pitchFamily="34" charset="0"/>
              </a:rPr>
              <a:t> 3.3V </a:t>
            </a:r>
            <a:endParaRPr lang="vi-VN" sz="2000" dirty="0">
              <a:solidFill>
                <a:srgbClr val="000000"/>
              </a:solidFill>
              <a:ea typeface="p22-mackinac-pro" pitchFamily="34" charset="-122"/>
              <a:cs typeface="Arial" panose="020B0604020202020204" pitchFamily="34" charset="0"/>
            </a:endParaRPr>
          </a:p>
          <a:p>
            <a:pPr algn="just">
              <a:lnSpc>
                <a:spcPts val="2734"/>
              </a:lnSpc>
            </a:pPr>
            <a:r>
              <a:rPr lang="vi-VN" sz="2000" dirty="0">
                <a:solidFill>
                  <a:srgbClr val="000000"/>
                </a:solidFill>
                <a:ea typeface="p22-mackinac-pro" pitchFamily="34" charset="-122"/>
                <a:cs typeface="Arial" panose="020B0604020202020204" pitchFamily="34" charset="0"/>
              </a:rPr>
              <a:t>sau</a:t>
            </a:r>
            <a:r>
              <a:rPr lang="en-US" sz="2000" dirty="0">
                <a:solidFill>
                  <a:srgbClr val="000000"/>
                </a:solidFill>
                <a:ea typeface="p22-mackinac-pro" pitchFamily="34" charset="-122"/>
                <a:cs typeface="Arial" panose="020B0604020202020204" pitchFamily="34" charset="0"/>
              </a:rPr>
              <a:t> </a:t>
            </a:r>
            <a:r>
              <a:rPr lang="vi-VN" sz="2000" dirty="0">
                <a:solidFill>
                  <a:srgbClr val="000000"/>
                </a:solidFill>
                <a:ea typeface="p22-mackinac-pro" pitchFamily="34" charset="-122"/>
                <a:cs typeface="Arial" panose="020B0604020202020204" pitchFamily="34" charset="0"/>
              </a:rPr>
              <a:t>khi qua mạch hạ áp cấp</a:t>
            </a:r>
            <a:r>
              <a:rPr lang="en-US" sz="2000" dirty="0">
                <a:solidFill>
                  <a:srgbClr val="000000"/>
                </a:solidFill>
                <a:ea typeface="p22-mackinac-pro" pitchFamily="34" charset="-122"/>
                <a:cs typeface="Arial" panose="020B0604020202020204" pitchFamily="34" charset="0"/>
              </a:rPr>
              <a:t> </a:t>
            </a:r>
            <a:endParaRPr lang="vi-VN" sz="2000" dirty="0">
              <a:solidFill>
                <a:srgbClr val="000000"/>
              </a:solidFill>
              <a:ea typeface="p22-mackinac-pro" pitchFamily="34" charset="-122"/>
              <a:cs typeface="Arial" panose="020B0604020202020204" pitchFamily="34" charset="0"/>
            </a:endParaRPr>
          </a:p>
          <a:p>
            <a:pPr algn="just">
              <a:lnSpc>
                <a:spcPts val="2734"/>
              </a:lnSpc>
            </a:pPr>
            <a:r>
              <a:rPr lang="vi-VN" sz="2000" dirty="0">
                <a:solidFill>
                  <a:srgbClr val="000000"/>
                </a:solidFill>
                <a:ea typeface="p22-mackinac-pro" pitchFamily="34" charset="-122"/>
                <a:cs typeface="Arial" panose="020B0604020202020204" pitchFamily="34" charset="0"/>
              </a:rPr>
              <a:t>cho MCU và các linh kiện còn lại.</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8372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66800" y="304800"/>
            <a:ext cx="11125200" cy="627095"/>
          </a:xfrm>
          <a:prstGeom prst="rect">
            <a:avLst/>
          </a:prstGeom>
        </p:spPr>
        <p:txBody>
          <a:bodyPr vert="horz" wrap="square" lIns="0" tIns="11430" rIns="0" bIns="0" rtlCol="0">
            <a:spAutoFit/>
          </a:bodyPr>
          <a:lstStyle/>
          <a:p>
            <a:pPr marL="12700">
              <a:lnSpc>
                <a:spcPct val="100000"/>
              </a:lnSpc>
              <a:spcBef>
                <a:spcPts val="90"/>
              </a:spcBef>
            </a:pPr>
            <a:r>
              <a:rPr lang="en-US" sz="4000" b="1" spc="-10">
                <a:solidFill>
                  <a:srgbClr val="3376C6"/>
                </a:solidFill>
                <a:latin typeface="Arial" panose="020B0604020202020204" pitchFamily="34" charset="0"/>
                <a:cs typeface="Arial" panose="020B0604020202020204" pitchFamily="34" charset="0"/>
              </a:rPr>
              <a:t>4. THIẾT KẾ PHẦN CỨNG: CÁC THÀNH PHẦN</a:t>
            </a:r>
            <a:endParaRPr lang="en-US" sz="4000">
              <a:latin typeface="Arial" panose="020B0604020202020204" pitchFamily="34" charset="0"/>
              <a:cs typeface="Arial" panose="020B0604020202020204" pitchFamily="34" charset="0"/>
            </a:endParaRPr>
          </a:p>
        </p:txBody>
      </p:sp>
      <p:sp>
        <p:nvSpPr>
          <p:cNvPr id="17" name="Date Placeholder 16"/>
          <p:cNvSpPr>
            <a:spLocks noGrp="1"/>
          </p:cNvSpPr>
          <p:nvPr>
            <p:ph type="dt" sz="half" idx="6"/>
          </p:nvPr>
        </p:nvSpPr>
        <p:spPr/>
        <p:txBody>
          <a:bodyPr/>
          <a:lstStyle/>
          <a:p>
            <a:r>
              <a:rPr lang="en-US"/>
              <a:t>12/18/2023</a:t>
            </a:r>
          </a:p>
        </p:txBody>
      </p:sp>
      <p:sp>
        <p:nvSpPr>
          <p:cNvPr id="19" name="Slide Number Placeholder 18"/>
          <p:cNvSpPr>
            <a:spLocks noGrp="1"/>
          </p:cNvSpPr>
          <p:nvPr>
            <p:ph type="sldNum" sz="quarter" idx="7"/>
          </p:nvPr>
        </p:nvSpPr>
        <p:spPr/>
        <p:txBody>
          <a:bodyPr/>
          <a:lstStyle/>
          <a:p>
            <a:pPr marL="38100"/>
            <a:r>
              <a:rPr lang="en-US"/>
              <a:t>Trang </a:t>
            </a:r>
            <a:fld id="{81D60167-4931-47E6-BA6A-407CBD079E47}" type="slidenum">
              <a:rPr smtClean="0"/>
              <a:t>16</a:t>
            </a:fld>
            <a:endParaRPr dirty="0"/>
          </a:p>
        </p:txBody>
      </p:sp>
      <p:sp>
        <p:nvSpPr>
          <p:cNvPr id="3" name="Footer Placeholder 2"/>
          <p:cNvSpPr>
            <a:spLocks noGrp="1"/>
          </p:cNvSpPr>
          <p:nvPr>
            <p:ph type="ftr" sz="quarter" idx="5"/>
          </p:nvPr>
        </p:nvSpPr>
        <p:spPr/>
        <p:txBody>
          <a:bodyPr/>
          <a:lstStyle/>
          <a:p>
            <a:r>
              <a:rPr lang="vi-VN"/>
              <a:t>KTĐT - Thiết kế hệ thống nhúng nâng cao</a:t>
            </a:r>
          </a:p>
        </p:txBody>
      </p:sp>
      <p:pic>
        <p:nvPicPr>
          <p:cNvPr id="6" name="Picture 5">
            <a:extLst>
              <a:ext uri="{FF2B5EF4-FFF2-40B4-BE49-F238E27FC236}">
                <a16:creationId xmlns:a16="http://schemas.microsoft.com/office/drawing/2014/main" id="{84D241D0-0835-5D9B-E3F5-0B314664D75C}"/>
              </a:ext>
            </a:extLst>
          </p:cNvPr>
          <p:cNvPicPr>
            <a:picLocks noChangeAspect="1"/>
          </p:cNvPicPr>
          <p:nvPr/>
        </p:nvPicPr>
        <p:blipFill>
          <a:blip r:embed="rId2"/>
          <a:stretch>
            <a:fillRect/>
          </a:stretch>
        </p:blipFill>
        <p:spPr>
          <a:xfrm>
            <a:off x="369754" y="1544028"/>
            <a:ext cx="11452491" cy="4344340"/>
          </a:xfrm>
          <a:prstGeom prst="rect">
            <a:avLst/>
          </a:prstGeom>
        </p:spPr>
      </p:pic>
      <p:sp>
        <p:nvSpPr>
          <p:cNvPr id="7" name="Text 4">
            <a:extLst>
              <a:ext uri="{FF2B5EF4-FFF2-40B4-BE49-F238E27FC236}">
                <a16:creationId xmlns:a16="http://schemas.microsoft.com/office/drawing/2014/main" id="{43634676-46D2-BE00-C0DA-F6B4B31F1E3E}"/>
              </a:ext>
            </a:extLst>
          </p:cNvPr>
          <p:cNvSpPr/>
          <p:nvPr/>
        </p:nvSpPr>
        <p:spPr>
          <a:xfrm>
            <a:off x="3581400" y="5999540"/>
            <a:ext cx="6994295" cy="492443"/>
          </a:xfrm>
          <a:prstGeom prst="rect">
            <a:avLst/>
          </a:prstGeom>
          <a:noFill/>
          <a:ln/>
        </p:spPr>
        <p:txBody>
          <a:bodyPr wrap="none" rtlCol="0" anchor="t"/>
          <a:lstStyle/>
          <a:p>
            <a:pPr algn="just">
              <a:lnSpc>
                <a:spcPts val="2734"/>
              </a:lnSpc>
            </a:pPr>
            <a:r>
              <a:rPr lang="en-US" sz="2000" i="1">
                <a:solidFill>
                  <a:srgbClr val="000000"/>
                </a:solidFill>
                <a:ea typeface="p22-mackinac-pro" pitchFamily="34" charset="-122"/>
                <a:cs typeface="Arial" panose="020B0604020202020204" pitchFamily="34" charset="0"/>
              </a:rPr>
              <a:t>Phần cứng và các chức năng tương ứng</a:t>
            </a:r>
            <a:endParaRPr lang="vi-VN" sz="2000" i="1" dirty="0">
              <a:solidFill>
                <a:srgbClr val="000000"/>
              </a:solidFill>
              <a:ea typeface="p22-mackinac-pro" pitchFamily="34" charset="-122"/>
              <a:cs typeface="Arial" panose="020B0604020202020204" pitchFamily="34" charset="0"/>
            </a:endParaRPr>
          </a:p>
        </p:txBody>
      </p:sp>
    </p:spTree>
    <p:extLst>
      <p:ext uri="{BB962C8B-B14F-4D97-AF65-F5344CB8AC3E}">
        <p14:creationId xmlns:p14="http://schemas.microsoft.com/office/powerpoint/2010/main" val="16364878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4" name="Image 1" descr="preencoded.png"/>
          <p:cNvPicPr>
            <a:picLocks noChangeAspect="1"/>
          </p:cNvPicPr>
          <p:nvPr/>
        </p:nvPicPr>
        <p:blipFill>
          <a:blip r:embed="rId4"/>
          <a:stretch>
            <a:fillRect/>
          </a:stretch>
        </p:blipFill>
        <p:spPr>
          <a:xfrm>
            <a:off x="0" y="0"/>
            <a:ext cx="12192000" cy="2314575"/>
          </a:xfrm>
          <a:prstGeom prst="rect">
            <a:avLst/>
          </a:prstGeom>
        </p:spPr>
      </p:pic>
      <p:sp>
        <p:nvSpPr>
          <p:cNvPr id="7" name="object 2">
            <a:extLst>
              <a:ext uri="{FF2B5EF4-FFF2-40B4-BE49-F238E27FC236}">
                <a16:creationId xmlns:a16="http://schemas.microsoft.com/office/drawing/2014/main" id="{3E039B63-778B-6149-3B1B-50D60F6B9BF8}"/>
              </a:ext>
            </a:extLst>
          </p:cNvPr>
          <p:cNvSpPr txBox="1">
            <a:spLocks/>
          </p:cNvSpPr>
          <p:nvPr/>
        </p:nvSpPr>
        <p:spPr>
          <a:xfrm>
            <a:off x="4724400" y="3457366"/>
            <a:ext cx="3962400" cy="1704121"/>
          </a:xfrm>
          <a:prstGeom prst="rect">
            <a:avLst/>
          </a:prstGeom>
        </p:spPr>
        <p:txBody>
          <a:bodyPr vert="horz" wrap="square" lIns="0" tIns="12700" rIns="0" bIns="0" rtlCol="0">
            <a:spAutoFit/>
          </a:bodyPr>
          <a:lstStyle>
            <a:lvl1pPr>
              <a:defRPr sz="4800" b="1" i="0">
                <a:solidFill>
                  <a:srgbClr val="375F92"/>
                </a:solidFill>
                <a:latin typeface="Arial"/>
                <a:ea typeface="+mj-ea"/>
                <a:cs typeface="Arial"/>
              </a:defRPr>
            </a:lvl1pPr>
          </a:lstStyle>
          <a:p>
            <a:pPr marL="196850" marR="5080" lvl="0" indent="0" defTabSz="914400" eaLnBrk="1" fontAlgn="auto" latinLnBrk="0" hangingPunct="1">
              <a:lnSpc>
                <a:spcPct val="120000"/>
              </a:lnSpc>
              <a:spcBef>
                <a:spcPts val="100"/>
              </a:spcBef>
              <a:spcAft>
                <a:spcPts val="0"/>
              </a:spcAft>
              <a:buClrTx/>
              <a:buSzTx/>
              <a:buFontTx/>
              <a:buNone/>
              <a:tabLst/>
              <a:defRPr/>
            </a:pPr>
            <a:r>
              <a:rPr kumimoji="0" lang="en-US" sz="4800" b="1" i="0" u="none" strike="noStrike" kern="0" cap="none" spc="0" normalizeH="0" baseline="0" noProof="0">
                <a:ln>
                  <a:noFill/>
                </a:ln>
                <a:solidFill>
                  <a:srgbClr val="375F92"/>
                </a:solidFill>
                <a:effectLst/>
                <a:uLnTx/>
                <a:uFillTx/>
                <a:latin typeface="Arial"/>
                <a:ea typeface="+mj-ea"/>
                <a:cs typeface="Arial"/>
              </a:rPr>
              <a:t>PHÁT</a:t>
            </a:r>
            <a:r>
              <a:rPr kumimoji="0" lang="en-US" sz="4800" b="1" i="0" u="none" strike="noStrike" kern="0" cap="none" spc="-85" normalizeH="0" baseline="0" noProof="0">
                <a:ln>
                  <a:noFill/>
                </a:ln>
                <a:solidFill>
                  <a:srgbClr val="375F92"/>
                </a:solidFill>
                <a:effectLst/>
                <a:uLnTx/>
                <a:uFillTx/>
                <a:latin typeface="Arial"/>
                <a:ea typeface="+mj-ea"/>
                <a:cs typeface="Arial"/>
              </a:rPr>
              <a:t> </a:t>
            </a:r>
            <a:r>
              <a:rPr kumimoji="0" lang="en-US" sz="4800" b="1" i="0" u="none" strike="noStrike" kern="0" cap="none" spc="0" normalizeH="0" baseline="0" noProof="0">
                <a:ln>
                  <a:noFill/>
                </a:ln>
                <a:solidFill>
                  <a:srgbClr val="375F92"/>
                </a:solidFill>
                <a:effectLst/>
                <a:uLnTx/>
                <a:uFillTx/>
                <a:latin typeface="Arial"/>
                <a:ea typeface="+mj-ea"/>
                <a:cs typeface="Arial"/>
              </a:rPr>
              <a:t>TRIỂN  PHẦN</a:t>
            </a:r>
            <a:r>
              <a:rPr kumimoji="0" lang="en-US" sz="4800" b="1" i="0" u="none" strike="noStrike" kern="0" cap="none" spc="-55" normalizeH="0" baseline="0" noProof="0">
                <a:ln>
                  <a:noFill/>
                </a:ln>
                <a:solidFill>
                  <a:srgbClr val="375F92"/>
                </a:solidFill>
                <a:effectLst/>
                <a:uLnTx/>
                <a:uFillTx/>
                <a:latin typeface="Arial"/>
                <a:ea typeface="+mj-ea"/>
                <a:cs typeface="Arial"/>
              </a:rPr>
              <a:t> </a:t>
            </a:r>
            <a:r>
              <a:rPr kumimoji="0" lang="en-US" sz="4800" b="1" i="0" u="none" strike="noStrike" kern="0" cap="none" spc="0" normalizeH="0" baseline="0" noProof="0">
                <a:ln>
                  <a:noFill/>
                </a:ln>
                <a:solidFill>
                  <a:srgbClr val="375F92"/>
                </a:solidFill>
                <a:effectLst/>
                <a:uLnTx/>
                <a:uFillTx/>
                <a:latin typeface="Arial"/>
                <a:ea typeface="+mj-ea"/>
                <a:cs typeface="Arial"/>
              </a:rPr>
              <a:t>MỀM</a:t>
            </a:r>
            <a:endParaRPr kumimoji="0" lang="en-US" sz="4800" b="1" i="0" u="none" strike="noStrike" kern="0" cap="none" spc="0" normalizeH="0" baseline="0" noProof="0" dirty="0">
              <a:ln>
                <a:noFill/>
              </a:ln>
              <a:solidFill>
                <a:srgbClr val="375F92"/>
              </a:solidFill>
              <a:effectLst/>
              <a:uLnTx/>
              <a:uFillTx/>
              <a:latin typeface="Arial"/>
              <a:ea typeface="+mj-ea"/>
              <a:cs typeface="Arial"/>
            </a:endParaRPr>
          </a:p>
        </p:txBody>
      </p:sp>
      <p:sp>
        <p:nvSpPr>
          <p:cNvPr id="8" name="object 3">
            <a:extLst>
              <a:ext uri="{FF2B5EF4-FFF2-40B4-BE49-F238E27FC236}">
                <a16:creationId xmlns:a16="http://schemas.microsoft.com/office/drawing/2014/main" id="{8B48C285-8F99-6252-8961-91E971A00D52}"/>
              </a:ext>
            </a:extLst>
          </p:cNvPr>
          <p:cNvSpPr txBox="1"/>
          <p:nvPr/>
        </p:nvSpPr>
        <p:spPr>
          <a:xfrm>
            <a:off x="2971800" y="3581400"/>
            <a:ext cx="1510030" cy="1456055"/>
          </a:xfrm>
          <a:prstGeom prst="rect">
            <a:avLst/>
          </a:prstGeom>
          <a:solidFill>
            <a:srgbClr val="943735"/>
          </a:solidFill>
        </p:spPr>
        <p:txBody>
          <a:bodyPr vert="horz" wrap="square" lIns="0" tIns="172085" rIns="0" bIns="0" rtlCol="0">
            <a:spAutoFit/>
          </a:bodyPr>
          <a:lstStyle/>
          <a:p>
            <a:pPr marL="329565">
              <a:spcBef>
                <a:spcPts val="1355"/>
              </a:spcBef>
            </a:pPr>
            <a:r>
              <a:rPr sz="6600" b="1" dirty="0">
                <a:solidFill>
                  <a:srgbClr val="FFFFFF"/>
                </a:solidFill>
                <a:latin typeface="Carlito"/>
                <a:cs typeface="Carlito"/>
              </a:rPr>
              <a:t>05</a:t>
            </a:r>
            <a:endParaRPr sz="6600">
              <a:solidFill>
                <a:prstClr val="black"/>
              </a:solidFill>
              <a:latin typeface="Carlito"/>
              <a:cs typeface="Carlito"/>
            </a:endParaRPr>
          </a:p>
        </p:txBody>
      </p:sp>
    </p:spTree>
    <p:extLst>
      <p:ext uri="{BB962C8B-B14F-4D97-AF65-F5344CB8AC3E}">
        <p14:creationId xmlns:p14="http://schemas.microsoft.com/office/powerpoint/2010/main" val="27052360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66800" y="304800"/>
            <a:ext cx="10744200" cy="688650"/>
          </a:xfrm>
          <a:prstGeom prst="rect">
            <a:avLst/>
          </a:prstGeom>
        </p:spPr>
        <p:txBody>
          <a:bodyPr vert="horz" wrap="square" lIns="0" tIns="11430" rIns="0" bIns="0" rtlCol="0">
            <a:spAutoFit/>
          </a:bodyPr>
          <a:lstStyle/>
          <a:p>
            <a:pPr marL="12700">
              <a:lnSpc>
                <a:spcPct val="100000"/>
              </a:lnSpc>
              <a:spcBef>
                <a:spcPts val="90"/>
              </a:spcBef>
            </a:pPr>
            <a:r>
              <a:rPr lang="en-US" sz="4400" b="1" spc="-10">
                <a:solidFill>
                  <a:srgbClr val="3376C6"/>
                </a:solidFill>
                <a:latin typeface="Arial" panose="020B0604020202020204" pitchFamily="34" charset="0"/>
                <a:cs typeface="Arial" panose="020B0604020202020204" pitchFamily="34" charset="0"/>
              </a:rPr>
              <a:t>5. PHÁT TRIỂN PHẦN MỀM: ĐẶC TẢ</a:t>
            </a:r>
            <a:endParaRPr lang="en-US" sz="4400">
              <a:latin typeface="Arial" panose="020B0604020202020204" pitchFamily="34" charset="0"/>
              <a:cs typeface="Arial" panose="020B0604020202020204" pitchFamily="34" charset="0"/>
            </a:endParaRPr>
          </a:p>
        </p:txBody>
      </p:sp>
      <p:sp>
        <p:nvSpPr>
          <p:cNvPr id="17" name="Date Placeholder 16"/>
          <p:cNvSpPr>
            <a:spLocks noGrp="1"/>
          </p:cNvSpPr>
          <p:nvPr>
            <p:ph type="dt" sz="half" idx="6"/>
          </p:nvPr>
        </p:nvSpPr>
        <p:spPr/>
        <p:txBody>
          <a:bodyPr/>
          <a:lstStyle/>
          <a:p>
            <a:r>
              <a:rPr lang="en-US"/>
              <a:t>12/18/2023</a:t>
            </a:r>
          </a:p>
        </p:txBody>
      </p:sp>
      <p:sp>
        <p:nvSpPr>
          <p:cNvPr id="19" name="Slide Number Placeholder 18"/>
          <p:cNvSpPr>
            <a:spLocks noGrp="1"/>
          </p:cNvSpPr>
          <p:nvPr>
            <p:ph type="sldNum" sz="quarter" idx="7"/>
          </p:nvPr>
        </p:nvSpPr>
        <p:spPr/>
        <p:txBody>
          <a:bodyPr/>
          <a:lstStyle/>
          <a:p>
            <a:pPr marL="38100"/>
            <a:r>
              <a:rPr lang="en-US"/>
              <a:t>Trang </a:t>
            </a:r>
            <a:fld id="{81D60167-4931-47E6-BA6A-407CBD079E47}" type="slidenum">
              <a:rPr smtClean="0"/>
              <a:t>18</a:t>
            </a:fld>
            <a:endParaRPr dirty="0"/>
          </a:p>
        </p:txBody>
      </p:sp>
      <p:sp>
        <p:nvSpPr>
          <p:cNvPr id="3" name="Footer Placeholder 2"/>
          <p:cNvSpPr>
            <a:spLocks noGrp="1"/>
          </p:cNvSpPr>
          <p:nvPr>
            <p:ph type="ftr" sz="quarter" idx="5"/>
          </p:nvPr>
        </p:nvSpPr>
        <p:spPr/>
        <p:txBody>
          <a:bodyPr/>
          <a:lstStyle/>
          <a:p>
            <a:r>
              <a:rPr lang="vi-VN"/>
              <a:t>KTĐT - Thiết kế hệ thống nhúng nâng cao</a:t>
            </a:r>
          </a:p>
        </p:txBody>
      </p:sp>
      <p:sp>
        <p:nvSpPr>
          <p:cNvPr id="5" name="object 3">
            <a:extLst>
              <a:ext uri="{FF2B5EF4-FFF2-40B4-BE49-F238E27FC236}">
                <a16:creationId xmlns:a16="http://schemas.microsoft.com/office/drawing/2014/main" id="{976250A1-4084-358D-EA94-74C3336F2BFD}"/>
              </a:ext>
            </a:extLst>
          </p:cNvPr>
          <p:cNvSpPr txBox="1">
            <a:spLocks/>
          </p:cNvSpPr>
          <p:nvPr/>
        </p:nvSpPr>
        <p:spPr>
          <a:xfrm>
            <a:off x="352933" y="1741570"/>
            <a:ext cx="647700" cy="696595"/>
          </a:xfrm>
          <a:prstGeom prst="rect">
            <a:avLst/>
          </a:prstGeom>
        </p:spPr>
        <p:txBody>
          <a:bodyPr vert="horz" wrap="square" lIns="0" tIns="13335" rIns="0" bIns="0" rtlCol="0">
            <a:spAutoFit/>
          </a:bodyPr>
          <a:lstStyle>
            <a:lvl1pPr>
              <a:defRPr sz="3600" b="0" i="0">
                <a:solidFill>
                  <a:schemeClr val="bg1"/>
                </a:solidFill>
                <a:latin typeface="Times New Roman" panose="02020603050405020304"/>
                <a:ea typeface="+mj-ea"/>
                <a:cs typeface="Times New Roman" panose="02020603050405020304"/>
              </a:defRPr>
            </a:lvl1pPr>
          </a:lstStyle>
          <a:p>
            <a:pPr marL="12700">
              <a:spcBef>
                <a:spcPts val="105"/>
              </a:spcBef>
            </a:pPr>
            <a:r>
              <a:rPr lang="en-US" sz="4400" b="1" kern="0" spc="-5">
                <a:solidFill>
                  <a:srgbClr val="E36C09"/>
                </a:solidFill>
                <a:latin typeface="Arial" panose="020B0604020202020204" pitchFamily="34" charset="0"/>
                <a:cs typeface="Arial" panose="020B0604020202020204" pitchFamily="34" charset="0"/>
              </a:rPr>
              <a:t>01</a:t>
            </a:r>
            <a:endParaRPr lang="en-US" sz="4400" b="1" kern="0">
              <a:latin typeface="Arial" panose="020B0604020202020204" pitchFamily="34" charset="0"/>
              <a:cs typeface="Arial" panose="020B0604020202020204" pitchFamily="34" charset="0"/>
            </a:endParaRPr>
          </a:p>
        </p:txBody>
      </p:sp>
      <p:sp>
        <p:nvSpPr>
          <p:cNvPr id="6" name="object 4">
            <a:extLst>
              <a:ext uri="{FF2B5EF4-FFF2-40B4-BE49-F238E27FC236}">
                <a16:creationId xmlns:a16="http://schemas.microsoft.com/office/drawing/2014/main" id="{D29406A9-2BF9-266E-E0C2-E14ABA6CCBF3}"/>
              </a:ext>
            </a:extLst>
          </p:cNvPr>
          <p:cNvSpPr txBox="1"/>
          <p:nvPr/>
        </p:nvSpPr>
        <p:spPr>
          <a:xfrm>
            <a:off x="345008" y="2492267"/>
            <a:ext cx="3170733" cy="566822"/>
          </a:xfrm>
          <a:prstGeom prst="rect">
            <a:avLst/>
          </a:prstGeom>
        </p:spPr>
        <p:txBody>
          <a:bodyPr vert="horz" wrap="square" lIns="0" tIns="12700" rIns="0" bIns="0" rtlCol="0">
            <a:spAutoFit/>
          </a:bodyPr>
          <a:lstStyle/>
          <a:p>
            <a:pPr marL="12700">
              <a:lnSpc>
                <a:spcPct val="100000"/>
              </a:lnSpc>
              <a:spcBef>
                <a:spcPts val="100"/>
              </a:spcBef>
            </a:pPr>
            <a:r>
              <a:rPr lang="en-US" b="1">
                <a:solidFill>
                  <a:srgbClr val="1F487C"/>
                </a:solidFill>
                <a:latin typeface="Arial"/>
                <a:cs typeface="Arial"/>
              </a:rPr>
              <a:t>QUẢN LÝ VÀ XỬ LÝ CÁC TÁC VỤ</a:t>
            </a:r>
            <a:endParaRPr lang="en-US" sz="1800">
              <a:latin typeface="Arial"/>
              <a:cs typeface="Arial"/>
            </a:endParaRPr>
          </a:p>
        </p:txBody>
      </p:sp>
      <p:sp>
        <p:nvSpPr>
          <p:cNvPr id="7" name="object 5">
            <a:extLst>
              <a:ext uri="{FF2B5EF4-FFF2-40B4-BE49-F238E27FC236}">
                <a16:creationId xmlns:a16="http://schemas.microsoft.com/office/drawing/2014/main" id="{957EC924-FA90-4AAB-3C6E-0B0CD5BAAA48}"/>
              </a:ext>
            </a:extLst>
          </p:cNvPr>
          <p:cNvSpPr txBox="1"/>
          <p:nvPr/>
        </p:nvSpPr>
        <p:spPr>
          <a:xfrm>
            <a:off x="345008" y="3113191"/>
            <a:ext cx="2820670" cy="2869375"/>
          </a:xfrm>
          <a:prstGeom prst="rect">
            <a:avLst/>
          </a:prstGeom>
        </p:spPr>
        <p:txBody>
          <a:bodyPr vert="horz" wrap="square" lIns="0" tIns="12065" rIns="0" bIns="0" rtlCol="0">
            <a:spAutoFit/>
          </a:bodyPr>
          <a:lstStyle/>
          <a:p>
            <a:pPr marL="12700" marR="5080" algn="just">
              <a:lnSpc>
                <a:spcPct val="150000"/>
              </a:lnSpc>
              <a:spcBef>
                <a:spcPts val="95"/>
              </a:spcBef>
            </a:pPr>
            <a:r>
              <a:rPr lang="en-US" spc="-5">
                <a:latin typeface="Arial"/>
                <a:cs typeface="Arial"/>
              </a:rPr>
              <a:t>Đảm bảo hệ thống hoạt động tuần tự, xử lý các tác vụ đúng theo yêu cầu người dùng, tối đa hóa tài nguyên cần thiết cho MCU thông qua FSM và FreeRTOS.</a:t>
            </a:r>
            <a:endParaRPr sz="1800">
              <a:latin typeface="Arial"/>
              <a:cs typeface="Arial"/>
            </a:endParaRPr>
          </a:p>
        </p:txBody>
      </p:sp>
      <p:sp>
        <p:nvSpPr>
          <p:cNvPr id="8" name="object 6">
            <a:extLst>
              <a:ext uri="{FF2B5EF4-FFF2-40B4-BE49-F238E27FC236}">
                <a16:creationId xmlns:a16="http://schemas.microsoft.com/office/drawing/2014/main" id="{BEA6289B-F3D2-C565-C5B4-CF26C0C8CB4B}"/>
              </a:ext>
            </a:extLst>
          </p:cNvPr>
          <p:cNvSpPr txBox="1"/>
          <p:nvPr/>
        </p:nvSpPr>
        <p:spPr>
          <a:xfrm>
            <a:off x="3456486" y="1528551"/>
            <a:ext cx="2070735" cy="1277620"/>
          </a:xfrm>
          <a:prstGeom prst="rect">
            <a:avLst/>
          </a:prstGeom>
        </p:spPr>
        <p:txBody>
          <a:bodyPr vert="horz" wrap="square" lIns="0" tIns="230504" rIns="0" bIns="0" rtlCol="0">
            <a:spAutoFit/>
          </a:bodyPr>
          <a:lstStyle/>
          <a:p>
            <a:pPr marL="13970">
              <a:lnSpc>
                <a:spcPct val="100000"/>
              </a:lnSpc>
              <a:spcBef>
                <a:spcPts val="1814"/>
              </a:spcBef>
            </a:pPr>
            <a:r>
              <a:rPr sz="4400" b="1" spc="-5" dirty="0">
                <a:solidFill>
                  <a:srgbClr val="77923B"/>
                </a:solidFill>
                <a:latin typeface="Arial"/>
                <a:cs typeface="Arial"/>
              </a:rPr>
              <a:t>02</a:t>
            </a:r>
            <a:endParaRPr sz="4400">
              <a:latin typeface="Arial"/>
              <a:cs typeface="Arial"/>
            </a:endParaRPr>
          </a:p>
          <a:p>
            <a:pPr marL="12700">
              <a:lnSpc>
                <a:spcPct val="100000"/>
              </a:lnSpc>
              <a:spcBef>
                <a:spcPts val="700"/>
              </a:spcBef>
            </a:pPr>
            <a:r>
              <a:rPr sz="1800" b="1" spc="-5" dirty="0">
                <a:solidFill>
                  <a:srgbClr val="1F487C"/>
                </a:solidFill>
                <a:latin typeface="Arial"/>
                <a:cs typeface="Arial"/>
              </a:rPr>
              <a:t>DỄ DÀNG KẾT</a:t>
            </a:r>
            <a:r>
              <a:rPr sz="1800" b="1" spc="-65" dirty="0">
                <a:solidFill>
                  <a:srgbClr val="1F487C"/>
                </a:solidFill>
                <a:latin typeface="Arial"/>
                <a:cs typeface="Arial"/>
              </a:rPr>
              <a:t> </a:t>
            </a:r>
            <a:r>
              <a:rPr sz="1800" b="1" spc="-5" dirty="0">
                <a:solidFill>
                  <a:srgbClr val="1F487C"/>
                </a:solidFill>
                <a:latin typeface="Arial"/>
                <a:cs typeface="Arial"/>
              </a:rPr>
              <a:t>NỐI</a:t>
            </a:r>
            <a:endParaRPr sz="1800">
              <a:latin typeface="Arial"/>
              <a:cs typeface="Arial"/>
            </a:endParaRPr>
          </a:p>
        </p:txBody>
      </p:sp>
      <p:sp>
        <p:nvSpPr>
          <p:cNvPr id="9" name="object 7">
            <a:extLst>
              <a:ext uri="{FF2B5EF4-FFF2-40B4-BE49-F238E27FC236}">
                <a16:creationId xmlns:a16="http://schemas.microsoft.com/office/drawing/2014/main" id="{88D48A7C-086C-253E-C162-1C0A530F3AF6}"/>
              </a:ext>
            </a:extLst>
          </p:cNvPr>
          <p:cNvSpPr txBox="1"/>
          <p:nvPr/>
        </p:nvSpPr>
        <p:spPr>
          <a:xfrm>
            <a:off x="3455215" y="3117742"/>
            <a:ext cx="2818765" cy="1208023"/>
          </a:xfrm>
          <a:prstGeom prst="rect">
            <a:avLst/>
          </a:prstGeom>
        </p:spPr>
        <p:txBody>
          <a:bodyPr vert="horz" wrap="square" lIns="0" tIns="12700" rIns="0" bIns="0" rtlCol="0">
            <a:spAutoFit/>
          </a:bodyPr>
          <a:lstStyle/>
          <a:p>
            <a:pPr marL="12700" marR="5080" algn="just">
              <a:lnSpc>
                <a:spcPct val="150000"/>
              </a:lnSpc>
              <a:spcBef>
                <a:spcPts val="100"/>
              </a:spcBef>
            </a:pPr>
            <a:r>
              <a:rPr lang="en-US" spc="-10">
                <a:solidFill>
                  <a:srgbClr val="0D0D0D"/>
                </a:solidFill>
                <a:latin typeface="Arial"/>
                <a:cs typeface="Arial"/>
              </a:rPr>
              <a:t>Hệ thống có thể kết nối đến máy tính thông qua UART để truyền, nhận dữ liệu.</a:t>
            </a:r>
            <a:endParaRPr sz="1800">
              <a:latin typeface="Arial"/>
              <a:cs typeface="Arial"/>
            </a:endParaRPr>
          </a:p>
        </p:txBody>
      </p:sp>
      <p:sp>
        <p:nvSpPr>
          <p:cNvPr id="10" name="object 8">
            <a:extLst>
              <a:ext uri="{FF2B5EF4-FFF2-40B4-BE49-F238E27FC236}">
                <a16:creationId xmlns:a16="http://schemas.microsoft.com/office/drawing/2014/main" id="{07CEF374-5270-8AB2-264E-E04DBA79C2AA}"/>
              </a:ext>
            </a:extLst>
          </p:cNvPr>
          <p:cNvSpPr txBox="1"/>
          <p:nvPr/>
        </p:nvSpPr>
        <p:spPr>
          <a:xfrm>
            <a:off x="9327949" y="1567923"/>
            <a:ext cx="2441575" cy="1229183"/>
          </a:xfrm>
          <a:prstGeom prst="rect">
            <a:avLst/>
          </a:prstGeom>
        </p:spPr>
        <p:txBody>
          <a:bodyPr vert="horz" wrap="square" lIns="0" tIns="196215" rIns="0" bIns="0" rtlCol="0">
            <a:spAutoFit/>
          </a:bodyPr>
          <a:lstStyle/>
          <a:p>
            <a:pPr marL="12700">
              <a:lnSpc>
                <a:spcPct val="100000"/>
              </a:lnSpc>
              <a:spcBef>
                <a:spcPts val="1545"/>
              </a:spcBef>
            </a:pPr>
            <a:r>
              <a:rPr sz="4400" b="1" dirty="0">
                <a:solidFill>
                  <a:srgbClr val="943735"/>
                </a:solidFill>
                <a:latin typeface="Arial"/>
                <a:cs typeface="Arial"/>
              </a:rPr>
              <a:t>04</a:t>
            </a:r>
            <a:endParaRPr sz="4400">
              <a:latin typeface="Arial"/>
              <a:cs typeface="Arial"/>
            </a:endParaRPr>
          </a:p>
          <a:p>
            <a:pPr marL="12700">
              <a:lnSpc>
                <a:spcPct val="100000"/>
              </a:lnSpc>
              <a:spcBef>
                <a:spcPts val="590"/>
              </a:spcBef>
            </a:pPr>
            <a:r>
              <a:rPr sz="1800" b="1" dirty="0">
                <a:solidFill>
                  <a:srgbClr val="1F487C"/>
                </a:solidFill>
                <a:latin typeface="Arial"/>
                <a:cs typeface="Arial"/>
              </a:rPr>
              <a:t>LƯU TRỮ </a:t>
            </a:r>
            <a:r>
              <a:rPr sz="1800" b="1" spc="-5">
                <a:solidFill>
                  <a:srgbClr val="1F487C"/>
                </a:solidFill>
                <a:latin typeface="Arial"/>
                <a:cs typeface="Arial"/>
              </a:rPr>
              <a:t>DỮ</a:t>
            </a:r>
            <a:r>
              <a:rPr sz="1800" b="1" spc="-55">
                <a:solidFill>
                  <a:srgbClr val="1F487C"/>
                </a:solidFill>
                <a:latin typeface="Arial"/>
                <a:cs typeface="Arial"/>
              </a:rPr>
              <a:t> </a:t>
            </a:r>
            <a:r>
              <a:rPr sz="1800" b="1">
                <a:solidFill>
                  <a:srgbClr val="1F487C"/>
                </a:solidFill>
                <a:latin typeface="Arial"/>
                <a:cs typeface="Arial"/>
              </a:rPr>
              <a:t>LIỆU</a:t>
            </a:r>
            <a:endParaRPr sz="1800">
              <a:latin typeface="Arial"/>
              <a:cs typeface="Arial"/>
            </a:endParaRPr>
          </a:p>
        </p:txBody>
      </p:sp>
      <p:sp>
        <p:nvSpPr>
          <p:cNvPr id="12" name="object 10">
            <a:extLst>
              <a:ext uri="{FF2B5EF4-FFF2-40B4-BE49-F238E27FC236}">
                <a16:creationId xmlns:a16="http://schemas.microsoft.com/office/drawing/2014/main" id="{8EAF6BC2-B313-0AED-E6D0-115F9DA26380}"/>
              </a:ext>
            </a:extLst>
          </p:cNvPr>
          <p:cNvSpPr txBox="1"/>
          <p:nvPr/>
        </p:nvSpPr>
        <p:spPr>
          <a:xfrm>
            <a:off x="6552746" y="1551544"/>
            <a:ext cx="2474595" cy="1245235"/>
          </a:xfrm>
          <a:prstGeom prst="rect">
            <a:avLst/>
          </a:prstGeom>
        </p:spPr>
        <p:txBody>
          <a:bodyPr vert="horz" wrap="square" lIns="0" tIns="207645" rIns="0" bIns="0" rtlCol="0">
            <a:spAutoFit/>
          </a:bodyPr>
          <a:lstStyle/>
          <a:p>
            <a:pPr marL="12700">
              <a:lnSpc>
                <a:spcPct val="100000"/>
              </a:lnSpc>
              <a:spcBef>
                <a:spcPts val="1635"/>
              </a:spcBef>
            </a:pPr>
            <a:r>
              <a:rPr sz="4400" b="1" spc="-5" dirty="0">
                <a:solidFill>
                  <a:srgbClr val="5F497A"/>
                </a:solidFill>
                <a:latin typeface="Arial"/>
                <a:cs typeface="Arial"/>
              </a:rPr>
              <a:t>03</a:t>
            </a:r>
            <a:endParaRPr sz="4400">
              <a:latin typeface="Arial"/>
              <a:cs typeface="Arial"/>
            </a:endParaRPr>
          </a:p>
          <a:p>
            <a:pPr marL="31750">
              <a:lnSpc>
                <a:spcPct val="100000"/>
              </a:lnSpc>
              <a:spcBef>
                <a:spcPts val="625"/>
              </a:spcBef>
            </a:pPr>
            <a:r>
              <a:rPr sz="1800" b="1" spc="-5" dirty="0">
                <a:solidFill>
                  <a:srgbClr val="1F487C"/>
                </a:solidFill>
                <a:latin typeface="Arial"/>
                <a:cs typeface="Arial"/>
              </a:rPr>
              <a:t>HIỂN </a:t>
            </a:r>
            <a:r>
              <a:rPr sz="1800" b="1" dirty="0">
                <a:solidFill>
                  <a:srgbClr val="1F487C"/>
                </a:solidFill>
                <a:latin typeface="Arial"/>
                <a:cs typeface="Arial"/>
              </a:rPr>
              <a:t>THỊ </a:t>
            </a:r>
            <a:r>
              <a:rPr sz="1800" b="1" spc="-5" dirty="0">
                <a:solidFill>
                  <a:srgbClr val="1F487C"/>
                </a:solidFill>
                <a:latin typeface="Arial"/>
                <a:cs typeface="Arial"/>
              </a:rPr>
              <a:t>TRỰC</a:t>
            </a:r>
            <a:r>
              <a:rPr sz="1800" b="1" spc="-85" dirty="0">
                <a:solidFill>
                  <a:srgbClr val="1F487C"/>
                </a:solidFill>
                <a:latin typeface="Arial"/>
                <a:cs typeface="Arial"/>
              </a:rPr>
              <a:t> </a:t>
            </a:r>
            <a:r>
              <a:rPr sz="1800" b="1" spc="-15" dirty="0">
                <a:solidFill>
                  <a:srgbClr val="1F487C"/>
                </a:solidFill>
                <a:latin typeface="Arial"/>
                <a:cs typeface="Arial"/>
              </a:rPr>
              <a:t>QUAN</a:t>
            </a:r>
            <a:endParaRPr sz="1800">
              <a:latin typeface="Arial"/>
              <a:cs typeface="Arial"/>
            </a:endParaRPr>
          </a:p>
        </p:txBody>
      </p:sp>
      <p:sp>
        <p:nvSpPr>
          <p:cNvPr id="13" name="object 11">
            <a:extLst>
              <a:ext uri="{FF2B5EF4-FFF2-40B4-BE49-F238E27FC236}">
                <a16:creationId xmlns:a16="http://schemas.microsoft.com/office/drawing/2014/main" id="{4110E199-027D-C3B6-C123-3CFCFE308045}"/>
              </a:ext>
            </a:extLst>
          </p:cNvPr>
          <p:cNvSpPr txBox="1"/>
          <p:nvPr/>
        </p:nvSpPr>
        <p:spPr>
          <a:xfrm>
            <a:off x="6624043" y="3117742"/>
            <a:ext cx="2487930" cy="1623521"/>
          </a:xfrm>
          <a:prstGeom prst="rect">
            <a:avLst/>
          </a:prstGeom>
        </p:spPr>
        <p:txBody>
          <a:bodyPr vert="horz" wrap="square" lIns="0" tIns="12700" rIns="0" bIns="0" rtlCol="0">
            <a:spAutoFit/>
          </a:bodyPr>
          <a:lstStyle/>
          <a:p>
            <a:pPr marL="12700">
              <a:lnSpc>
                <a:spcPct val="150000"/>
              </a:lnSpc>
              <a:spcBef>
                <a:spcPts val="100"/>
              </a:spcBef>
              <a:tabLst>
                <a:tab pos="440690" algn="l"/>
                <a:tab pos="944880" algn="l"/>
                <a:tab pos="1589405" algn="l"/>
                <a:tab pos="2233295" algn="l"/>
              </a:tabLst>
            </a:pPr>
            <a:r>
              <a:rPr lang="en-US" sz="1800" spc="-10">
                <a:latin typeface="Arial"/>
                <a:cs typeface="Arial"/>
              </a:rPr>
              <a:t>Phần mềm GUI hiển thị trực quan, dễ sử dụng, giúp người dùng quản lý và giám sát thuận tiện.</a:t>
            </a:r>
            <a:endParaRPr sz="1800">
              <a:latin typeface="Arial"/>
              <a:cs typeface="Arial"/>
            </a:endParaRPr>
          </a:p>
        </p:txBody>
      </p:sp>
      <p:sp>
        <p:nvSpPr>
          <p:cNvPr id="15" name="object 11">
            <a:extLst>
              <a:ext uri="{FF2B5EF4-FFF2-40B4-BE49-F238E27FC236}">
                <a16:creationId xmlns:a16="http://schemas.microsoft.com/office/drawing/2014/main" id="{9AF0F0F8-7CC6-E40B-D14D-483B4D72148A}"/>
              </a:ext>
            </a:extLst>
          </p:cNvPr>
          <p:cNvSpPr txBox="1"/>
          <p:nvPr/>
        </p:nvSpPr>
        <p:spPr>
          <a:xfrm>
            <a:off x="9327948" y="3117741"/>
            <a:ext cx="2635451" cy="3285515"/>
          </a:xfrm>
          <a:prstGeom prst="rect">
            <a:avLst/>
          </a:prstGeom>
        </p:spPr>
        <p:txBody>
          <a:bodyPr vert="horz" wrap="square" lIns="0" tIns="12700" rIns="0" bIns="0" rtlCol="0">
            <a:spAutoFit/>
          </a:bodyPr>
          <a:lstStyle/>
          <a:p>
            <a:pPr marL="12700">
              <a:lnSpc>
                <a:spcPct val="150000"/>
              </a:lnSpc>
              <a:spcBef>
                <a:spcPts val="100"/>
              </a:spcBef>
              <a:tabLst>
                <a:tab pos="440690" algn="l"/>
                <a:tab pos="944880" algn="l"/>
                <a:tab pos="1589405" algn="l"/>
                <a:tab pos="2233295" algn="l"/>
              </a:tabLst>
            </a:pPr>
            <a:r>
              <a:rPr lang="en-US" spc="-10">
                <a:latin typeface="Arial"/>
                <a:cs typeface="Arial"/>
              </a:rPr>
              <a:t>Hệ thống có khả năng lưu trữ dữ liệu của các thẻ vào EEPROM, đảm bảo nguyên vẹn dữ liệu cho lần sử dụng tiếp theo.</a:t>
            </a:r>
            <a:br>
              <a:rPr lang="en-US" spc="-10">
                <a:latin typeface="Arial"/>
                <a:cs typeface="Arial"/>
              </a:rPr>
            </a:br>
            <a:r>
              <a:rPr lang="en-US" spc="-10">
                <a:latin typeface="Arial"/>
                <a:cs typeface="Arial"/>
              </a:rPr>
              <a:t>Phần mềm GUI có thể lưu trữ và xuất báo cáo khi cần thiết.</a:t>
            </a:r>
            <a:endParaRPr sz="1800">
              <a:latin typeface="Arial"/>
              <a:cs typeface="Arial"/>
            </a:endParaRPr>
          </a:p>
        </p:txBody>
      </p:sp>
    </p:spTree>
    <p:extLst>
      <p:ext uri="{BB962C8B-B14F-4D97-AF65-F5344CB8AC3E}">
        <p14:creationId xmlns:p14="http://schemas.microsoft.com/office/powerpoint/2010/main" val="1131016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66800" y="304800"/>
            <a:ext cx="10744200" cy="688650"/>
          </a:xfrm>
          <a:prstGeom prst="rect">
            <a:avLst/>
          </a:prstGeom>
        </p:spPr>
        <p:txBody>
          <a:bodyPr vert="horz" wrap="square" lIns="0" tIns="11430" rIns="0" bIns="0" rtlCol="0">
            <a:spAutoFit/>
          </a:bodyPr>
          <a:lstStyle/>
          <a:p>
            <a:pPr marL="12700">
              <a:lnSpc>
                <a:spcPct val="100000"/>
              </a:lnSpc>
              <a:spcBef>
                <a:spcPts val="90"/>
              </a:spcBef>
            </a:pPr>
            <a:r>
              <a:rPr lang="en-US" sz="4400" b="1" spc="-10">
                <a:solidFill>
                  <a:srgbClr val="3376C6"/>
                </a:solidFill>
                <a:latin typeface="Arial" panose="020B0604020202020204" pitchFamily="34" charset="0"/>
                <a:cs typeface="Arial" panose="020B0604020202020204" pitchFamily="34" charset="0"/>
              </a:rPr>
              <a:t>5. PHÁT TRIỂN PHẦN MỀM: FSM</a:t>
            </a:r>
            <a:endParaRPr lang="en-US" sz="4400">
              <a:latin typeface="Arial" panose="020B0604020202020204" pitchFamily="34" charset="0"/>
              <a:cs typeface="Arial" panose="020B0604020202020204" pitchFamily="34" charset="0"/>
            </a:endParaRPr>
          </a:p>
        </p:txBody>
      </p:sp>
      <p:sp>
        <p:nvSpPr>
          <p:cNvPr id="17" name="Date Placeholder 16"/>
          <p:cNvSpPr>
            <a:spLocks noGrp="1"/>
          </p:cNvSpPr>
          <p:nvPr>
            <p:ph type="dt" sz="half" idx="6"/>
          </p:nvPr>
        </p:nvSpPr>
        <p:spPr/>
        <p:txBody>
          <a:bodyPr/>
          <a:lstStyle/>
          <a:p>
            <a:r>
              <a:rPr lang="en-US"/>
              <a:t>12/18/2023</a:t>
            </a:r>
          </a:p>
        </p:txBody>
      </p:sp>
      <p:sp>
        <p:nvSpPr>
          <p:cNvPr id="19" name="Slide Number Placeholder 18"/>
          <p:cNvSpPr>
            <a:spLocks noGrp="1"/>
          </p:cNvSpPr>
          <p:nvPr>
            <p:ph type="sldNum" sz="quarter" idx="7"/>
          </p:nvPr>
        </p:nvSpPr>
        <p:spPr/>
        <p:txBody>
          <a:bodyPr/>
          <a:lstStyle/>
          <a:p>
            <a:pPr marL="38100"/>
            <a:r>
              <a:rPr lang="en-US"/>
              <a:t>Trang </a:t>
            </a:r>
            <a:fld id="{81D60167-4931-47E6-BA6A-407CBD079E47}" type="slidenum">
              <a:rPr smtClean="0"/>
              <a:t>19</a:t>
            </a:fld>
            <a:endParaRPr dirty="0"/>
          </a:p>
        </p:txBody>
      </p:sp>
      <p:sp>
        <p:nvSpPr>
          <p:cNvPr id="3" name="Footer Placeholder 2"/>
          <p:cNvSpPr>
            <a:spLocks noGrp="1"/>
          </p:cNvSpPr>
          <p:nvPr>
            <p:ph type="ftr" sz="quarter" idx="5"/>
          </p:nvPr>
        </p:nvSpPr>
        <p:spPr/>
        <p:txBody>
          <a:bodyPr/>
          <a:lstStyle/>
          <a:p>
            <a:r>
              <a:rPr lang="vi-VN"/>
              <a:t>KTĐT - Thiết kế hệ thống nhúng nâng cao</a:t>
            </a:r>
          </a:p>
        </p:txBody>
      </p:sp>
      <p:pic>
        <p:nvPicPr>
          <p:cNvPr id="22" name="Picture 21" descr="A screenshot of a diagram&#10;&#10;Description automatically generated">
            <a:extLst>
              <a:ext uri="{FF2B5EF4-FFF2-40B4-BE49-F238E27FC236}">
                <a16:creationId xmlns:a16="http://schemas.microsoft.com/office/drawing/2014/main" id="{0671EA4C-B554-7EB2-2F97-B4A80880C5FC}"/>
              </a:ext>
            </a:extLst>
          </p:cNvPr>
          <p:cNvPicPr>
            <a:picLocks noChangeAspect="1"/>
          </p:cNvPicPr>
          <p:nvPr/>
        </p:nvPicPr>
        <p:blipFill rotWithShape="1">
          <a:blip r:embed="rId2">
            <a:extLst>
              <a:ext uri="{28A0092B-C50C-407E-A947-70E740481C1C}">
                <a14:useLocalDpi xmlns:a14="http://schemas.microsoft.com/office/drawing/2010/main" val="0"/>
              </a:ext>
            </a:extLst>
          </a:blip>
          <a:srcRect t="32222" r="41372" b="34444"/>
          <a:stretch/>
        </p:blipFill>
        <p:spPr>
          <a:xfrm>
            <a:off x="137754" y="1264958"/>
            <a:ext cx="4739045" cy="5230383"/>
          </a:xfrm>
          <a:prstGeom prst="rect">
            <a:avLst/>
          </a:prstGeom>
        </p:spPr>
      </p:pic>
      <p:sp>
        <p:nvSpPr>
          <p:cNvPr id="23" name="TextBox 22">
            <a:extLst>
              <a:ext uri="{FF2B5EF4-FFF2-40B4-BE49-F238E27FC236}">
                <a16:creationId xmlns:a16="http://schemas.microsoft.com/office/drawing/2014/main" id="{86900932-C35C-0418-0857-8730FA2A8B62}"/>
              </a:ext>
            </a:extLst>
          </p:cNvPr>
          <p:cNvSpPr txBox="1"/>
          <p:nvPr/>
        </p:nvSpPr>
        <p:spPr>
          <a:xfrm>
            <a:off x="4930190" y="1447800"/>
            <a:ext cx="6909713" cy="4385816"/>
          </a:xfrm>
          <a:prstGeom prst="rect">
            <a:avLst/>
          </a:prstGeom>
          <a:noFill/>
        </p:spPr>
        <p:txBody>
          <a:bodyPr wrap="square" rtlCol="0">
            <a:spAutoFit/>
          </a:bodyPr>
          <a:lstStyle/>
          <a:p>
            <a:pPr algn="ctr">
              <a:lnSpc>
                <a:spcPct val="150000"/>
              </a:lnSpc>
            </a:pPr>
            <a:r>
              <a:rPr lang="en-US" u="sng">
                <a:latin typeface="Arial" panose="020B0604020202020204" pitchFamily="34" charset="0"/>
                <a:cs typeface="Arial" panose="020B0604020202020204" pitchFamily="34" charset="0"/>
              </a:rPr>
              <a:t>States</a:t>
            </a:r>
          </a:p>
          <a:p>
            <a:pPr marL="285750" indent="-285750">
              <a:buFont typeface="Arial" panose="020B0604020202020204" pitchFamily="34" charset="0"/>
              <a:buChar char="•"/>
            </a:pPr>
            <a:r>
              <a:rPr lang="en-US" b="1">
                <a:latin typeface="Arial" panose="020B0604020202020204" pitchFamily="34" charset="0"/>
                <a:cs typeface="Arial" panose="020B0604020202020204" pitchFamily="34" charset="0"/>
              </a:rPr>
              <a:t>bStopped – </a:t>
            </a:r>
            <a:r>
              <a:rPr lang="en-US">
                <a:latin typeface="Arial" panose="020B0604020202020204" pitchFamily="34" charset="0"/>
                <a:cs typeface="Arial" panose="020B0604020202020204" pitchFamily="34" charset="0"/>
              </a:rPr>
              <a:t>Bare Task đang trong trạng thái dừng.</a:t>
            </a:r>
            <a:endParaRPr lang="en-US" b="1">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a:latin typeface="Arial" panose="020B0604020202020204" pitchFamily="34" charset="0"/>
                <a:cs typeface="Arial" panose="020B0604020202020204" pitchFamily="34" charset="0"/>
              </a:rPr>
              <a:t>Verifying </a:t>
            </a:r>
            <a:r>
              <a:rPr lang="en-US">
                <a:latin typeface="Arial" panose="020B0604020202020204" pitchFamily="34" charset="0"/>
                <a:cs typeface="Arial" panose="020B0604020202020204" pitchFamily="34" charset="0"/>
              </a:rPr>
              <a:t>– Sau khi thẻ được quét, hệ thống bắt đầu xác mình nếu thẻ hợp lệ hay không.</a:t>
            </a:r>
            <a:endParaRPr lang="en-US" b="1">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a:latin typeface="Arial" panose="020B0604020202020204" pitchFamily="34" charset="0"/>
                <a:cs typeface="Arial" panose="020B0604020202020204" pitchFamily="34" charset="0"/>
              </a:rPr>
              <a:t>Warning </a:t>
            </a:r>
            <a:r>
              <a:rPr lang="en-US">
                <a:latin typeface="Arial" panose="020B0604020202020204" pitchFamily="34" charset="0"/>
                <a:cs typeface="Arial" panose="020B0604020202020204" pitchFamily="34" charset="0"/>
              </a:rPr>
              <a:t>– Nếu thẻ không hợp lệ, hệ thống sẽ bắt đầu phát cảnh báo.</a:t>
            </a:r>
            <a:endParaRPr lang="en-US" b="1">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a:latin typeface="Arial" panose="020B0604020202020204" pitchFamily="34" charset="0"/>
                <a:cs typeface="Arial" panose="020B0604020202020204" pitchFamily="34" charset="0"/>
              </a:rPr>
              <a:t>Unlocking – </a:t>
            </a:r>
            <a:r>
              <a:rPr lang="en-US">
                <a:latin typeface="Arial" panose="020B0604020202020204" pitchFamily="34" charset="0"/>
                <a:cs typeface="Arial" panose="020B0604020202020204" pitchFamily="34" charset="0"/>
              </a:rPr>
              <a:t>Nếu thẻ hợp lệ, hệ thống sẽ mở khóa cho người dùng có thể vào/ra.</a:t>
            </a:r>
            <a:endParaRPr lang="en-US" b="1">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a:latin typeface="Arial" panose="020B0604020202020204" pitchFamily="34" charset="0"/>
                <a:cs typeface="Arial" panose="020B0604020202020204" pitchFamily="34" charset="0"/>
              </a:rPr>
              <a:t>gStopped – </a:t>
            </a:r>
            <a:r>
              <a:rPr lang="en-US">
                <a:latin typeface="Arial" panose="020B0604020202020204" pitchFamily="34" charset="0"/>
                <a:cs typeface="Arial" panose="020B0604020202020204" pitchFamily="34" charset="0"/>
              </a:rPr>
              <a:t>GUI Task đang chờ, chưa có yêu cầu nào từ phần mềm GUI.</a:t>
            </a:r>
            <a:endParaRPr lang="en-US" b="1">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a:latin typeface="Arial" panose="020B0604020202020204" pitchFamily="34" charset="0"/>
                <a:cs typeface="Arial" panose="020B0604020202020204" pitchFamily="34" charset="0"/>
              </a:rPr>
              <a:t>Adding/ Updating/Removing/ Synchronizing – </a:t>
            </a:r>
            <a:r>
              <a:rPr lang="en-US">
                <a:latin typeface="Arial" panose="020B0604020202020204" pitchFamily="34" charset="0"/>
                <a:cs typeface="Arial" panose="020B0604020202020204" pitchFamily="34" charset="0"/>
              </a:rPr>
              <a:t>Có yêu cầu từ phần mềm để tương tác với thẻ như: thêm thẻ mới, xóa thẻ, đồng bộ thẻ, cập nhập thông tin trên thẻ.</a:t>
            </a:r>
            <a:endParaRPr lang="en-US" b="1">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a:latin typeface="Arial" panose="020B0604020202020204" pitchFamily="34" charset="0"/>
                <a:cs typeface="Arial" panose="020B0604020202020204" pitchFamily="34" charset="0"/>
              </a:rPr>
              <a:t>Modifying – </a:t>
            </a:r>
            <a:r>
              <a:rPr lang="en-US">
                <a:latin typeface="Arial" panose="020B0604020202020204" pitchFamily="34" charset="0"/>
                <a:cs typeface="Arial" panose="020B0604020202020204" pitchFamily="34" charset="0"/>
              </a:rPr>
              <a:t>Sau khi thêm thẻ / cập nhập thẻ sẽ chuyển qua trạng thái này.</a:t>
            </a:r>
            <a:endParaRPr lang="en-US"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63452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p:nvPr/>
        </p:nvSpPr>
        <p:spPr>
          <a:xfrm>
            <a:off x="0" y="228600"/>
            <a:ext cx="12192000" cy="677108"/>
          </a:xfrm>
          <a:prstGeom prst="rect">
            <a:avLst/>
          </a:prstGeom>
        </p:spPr>
        <p:txBody>
          <a:bodyPr wrap="square" lIns="0" tIns="0" rIns="0" bIns="0">
            <a:spAutoFit/>
          </a:bodyPr>
          <a:lstStyle>
            <a:lvl1pPr>
              <a:defRPr sz="3600" b="0" i="0">
                <a:solidFill>
                  <a:schemeClr val="bg1"/>
                </a:solidFill>
                <a:latin typeface="Times New Roman" panose="02020603050405020304"/>
                <a:ea typeface="+mj-ea"/>
                <a:cs typeface="Times New Roman" panose="02020603050405020304"/>
              </a:defRPr>
            </a:lvl1pPr>
          </a:lstStyle>
          <a:p>
            <a:pPr algn="ctr"/>
            <a:r>
              <a:rPr lang="en-US" altLang="en-US" sz="4400" b="1" kern="0">
                <a:solidFill>
                  <a:srgbClr val="3376C7"/>
                </a:solidFill>
                <a:latin typeface="Arial" panose="020B0604020202020204" pitchFamily="34" charset="0"/>
                <a:cs typeface="Arial" panose="020B0604020202020204" pitchFamily="34" charset="0"/>
              </a:rPr>
              <a:t>NỘI DUNG</a:t>
            </a:r>
            <a:endParaRPr lang="en-US" altLang="en-US" sz="4400" kern="0">
              <a:latin typeface="Arial" panose="020B0604020202020204" pitchFamily="34" charset="0"/>
              <a:cs typeface="Arial" panose="020B0604020202020204" pitchFamily="34" charset="0"/>
            </a:endParaRPr>
          </a:p>
        </p:txBody>
      </p:sp>
      <p:sp>
        <p:nvSpPr>
          <p:cNvPr id="21" name="Date Placeholder 20"/>
          <p:cNvSpPr>
            <a:spLocks noGrp="1"/>
          </p:cNvSpPr>
          <p:nvPr>
            <p:ph type="dt" sz="half" idx="6"/>
          </p:nvPr>
        </p:nvSpPr>
        <p:spPr/>
        <p:txBody>
          <a:bodyPr/>
          <a:lstStyle/>
          <a:p>
            <a:r>
              <a:rPr lang="en-US"/>
              <a:t>12/18/2023</a:t>
            </a:r>
          </a:p>
        </p:txBody>
      </p:sp>
      <p:sp>
        <p:nvSpPr>
          <p:cNvPr id="23" name="Slide Number Placeholder 22"/>
          <p:cNvSpPr>
            <a:spLocks noGrp="1"/>
          </p:cNvSpPr>
          <p:nvPr>
            <p:ph type="sldNum" sz="quarter" idx="7"/>
          </p:nvPr>
        </p:nvSpPr>
        <p:spPr/>
        <p:txBody>
          <a:bodyPr/>
          <a:lstStyle/>
          <a:p>
            <a:pPr marL="38100"/>
            <a:r>
              <a:rPr lang="en-US"/>
              <a:t>Trang </a:t>
            </a:r>
            <a:fld id="{81D60167-4931-47E6-BA6A-407CBD079E47}" type="slidenum">
              <a:rPr smtClean="0"/>
              <a:t>2</a:t>
            </a:fld>
            <a:endParaRPr dirty="0"/>
          </a:p>
        </p:txBody>
      </p:sp>
      <p:sp>
        <p:nvSpPr>
          <p:cNvPr id="2" name="Footer Placeholder 1"/>
          <p:cNvSpPr>
            <a:spLocks noGrp="1"/>
          </p:cNvSpPr>
          <p:nvPr>
            <p:ph type="ftr" sz="quarter" idx="5"/>
          </p:nvPr>
        </p:nvSpPr>
        <p:spPr/>
        <p:txBody>
          <a:bodyPr/>
          <a:lstStyle/>
          <a:p>
            <a:r>
              <a:rPr lang="vi-VN"/>
              <a:t>KTĐT - Thiết kế hệ thống nhúng nâng cao</a:t>
            </a:r>
          </a:p>
        </p:txBody>
      </p:sp>
      <p:sp>
        <p:nvSpPr>
          <p:cNvPr id="3" name="object 3">
            <a:extLst>
              <a:ext uri="{FF2B5EF4-FFF2-40B4-BE49-F238E27FC236}">
                <a16:creationId xmlns:a16="http://schemas.microsoft.com/office/drawing/2014/main" id="{4D40DE23-8006-BABE-EA55-D6C0573C347E}"/>
              </a:ext>
            </a:extLst>
          </p:cNvPr>
          <p:cNvSpPr txBox="1"/>
          <p:nvPr/>
        </p:nvSpPr>
        <p:spPr>
          <a:xfrm>
            <a:off x="1600200" y="1828863"/>
            <a:ext cx="732155" cy="732155"/>
          </a:xfrm>
          <a:prstGeom prst="rect">
            <a:avLst/>
          </a:prstGeom>
          <a:solidFill>
            <a:srgbClr val="E36C09"/>
          </a:solidFill>
        </p:spPr>
        <p:txBody>
          <a:bodyPr vert="horz" wrap="square" lIns="0" tIns="163195" rIns="0" bIns="0" rtlCol="0">
            <a:spAutoFit/>
          </a:bodyPr>
          <a:lstStyle/>
          <a:p>
            <a:pPr marL="212090">
              <a:lnSpc>
                <a:spcPct val="100000"/>
              </a:lnSpc>
              <a:spcBef>
                <a:spcPts val="1285"/>
              </a:spcBef>
            </a:pPr>
            <a:r>
              <a:rPr sz="2400" b="1" spc="-5" dirty="0">
                <a:solidFill>
                  <a:srgbClr val="FFFFFF"/>
                </a:solidFill>
                <a:latin typeface="Carlito"/>
                <a:cs typeface="Carlito"/>
              </a:rPr>
              <a:t>01</a:t>
            </a:r>
            <a:endParaRPr sz="2400">
              <a:latin typeface="Carlito"/>
              <a:cs typeface="Carlito"/>
            </a:endParaRPr>
          </a:p>
        </p:txBody>
      </p:sp>
      <p:sp>
        <p:nvSpPr>
          <p:cNvPr id="4" name="object 4">
            <a:extLst>
              <a:ext uri="{FF2B5EF4-FFF2-40B4-BE49-F238E27FC236}">
                <a16:creationId xmlns:a16="http://schemas.microsoft.com/office/drawing/2014/main" id="{79908F76-B5AB-BBFF-3F78-505D5D645551}"/>
              </a:ext>
            </a:extLst>
          </p:cNvPr>
          <p:cNvSpPr txBox="1"/>
          <p:nvPr/>
        </p:nvSpPr>
        <p:spPr>
          <a:xfrm>
            <a:off x="2411095" y="1856358"/>
            <a:ext cx="3035935" cy="330835"/>
          </a:xfrm>
          <a:prstGeom prst="rect">
            <a:avLst/>
          </a:prstGeom>
        </p:spPr>
        <p:txBody>
          <a:bodyPr vert="horz" wrap="square" lIns="0" tIns="13335" rIns="0" bIns="0" rtlCol="0">
            <a:spAutoFit/>
          </a:bodyPr>
          <a:lstStyle/>
          <a:p>
            <a:pPr marL="12700">
              <a:lnSpc>
                <a:spcPct val="100000"/>
              </a:lnSpc>
              <a:spcBef>
                <a:spcPts val="105"/>
              </a:spcBef>
            </a:pPr>
            <a:r>
              <a:rPr sz="2000" b="1" spc="-5" dirty="0">
                <a:solidFill>
                  <a:srgbClr val="0F243E"/>
                </a:solidFill>
                <a:latin typeface="Arial"/>
                <a:cs typeface="Arial"/>
              </a:rPr>
              <a:t>GIỚI </a:t>
            </a:r>
            <a:r>
              <a:rPr sz="2000" b="1" dirty="0">
                <a:solidFill>
                  <a:srgbClr val="0F243E"/>
                </a:solidFill>
                <a:latin typeface="Arial"/>
                <a:cs typeface="Arial"/>
              </a:rPr>
              <a:t>THIỆU TỔNG</a:t>
            </a:r>
            <a:r>
              <a:rPr sz="2000" b="1" spc="-114" dirty="0">
                <a:solidFill>
                  <a:srgbClr val="0F243E"/>
                </a:solidFill>
                <a:latin typeface="Arial"/>
                <a:cs typeface="Arial"/>
              </a:rPr>
              <a:t> </a:t>
            </a:r>
            <a:r>
              <a:rPr sz="2000" b="1" spc="5" dirty="0">
                <a:solidFill>
                  <a:srgbClr val="0F243E"/>
                </a:solidFill>
                <a:latin typeface="Arial"/>
                <a:cs typeface="Arial"/>
              </a:rPr>
              <a:t>QUAN</a:t>
            </a:r>
            <a:endParaRPr sz="2000">
              <a:latin typeface="Arial"/>
              <a:cs typeface="Arial"/>
            </a:endParaRPr>
          </a:p>
        </p:txBody>
      </p:sp>
      <p:sp>
        <p:nvSpPr>
          <p:cNvPr id="5" name="object 5">
            <a:extLst>
              <a:ext uri="{FF2B5EF4-FFF2-40B4-BE49-F238E27FC236}">
                <a16:creationId xmlns:a16="http://schemas.microsoft.com/office/drawing/2014/main" id="{2254210B-9785-2269-A30F-A963533D6C5B}"/>
              </a:ext>
            </a:extLst>
          </p:cNvPr>
          <p:cNvSpPr txBox="1"/>
          <p:nvPr/>
        </p:nvSpPr>
        <p:spPr>
          <a:xfrm>
            <a:off x="1600200" y="5140325"/>
            <a:ext cx="732155" cy="732155"/>
          </a:xfrm>
          <a:prstGeom prst="rect">
            <a:avLst/>
          </a:prstGeom>
          <a:solidFill>
            <a:srgbClr val="77923B"/>
          </a:solidFill>
        </p:spPr>
        <p:txBody>
          <a:bodyPr vert="horz" wrap="square" lIns="0" tIns="164465" rIns="0" bIns="0" rtlCol="0">
            <a:spAutoFit/>
          </a:bodyPr>
          <a:lstStyle/>
          <a:p>
            <a:pPr marL="212090">
              <a:lnSpc>
                <a:spcPct val="100000"/>
              </a:lnSpc>
              <a:spcBef>
                <a:spcPts val="1295"/>
              </a:spcBef>
            </a:pPr>
            <a:r>
              <a:rPr sz="2400" b="1" spc="-10" dirty="0">
                <a:solidFill>
                  <a:srgbClr val="FFFFFF"/>
                </a:solidFill>
                <a:latin typeface="Carlito"/>
                <a:cs typeface="Carlito"/>
              </a:rPr>
              <a:t>04</a:t>
            </a:r>
            <a:endParaRPr sz="2400">
              <a:latin typeface="Carlito"/>
              <a:cs typeface="Carlito"/>
            </a:endParaRPr>
          </a:p>
        </p:txBody>
      </p:sp>
      <p:sp>
        <p:nvSpPr>
          <p:cNvPr id="6" name="object 6">
            <a:extLst>
              <a:ext uri="{FF2B5EF4-FFF2-40B4-BE49-F238E27FC236}">
                <a16:creationId xmlns:a16="http://schemas.microsoft.com/office/drawing/2014/main" id="{D0207734-80AE-77C3-098F-26EE6EA47DAC}"/>
              </a:ext>
            </a:extLst>
          </p:cNvPr>
          <p:cNvSpPr txBox="1"/>
          <p:nvPr/>
        </p:nvSpPr>
        <p:spPr>
          <a:xfrm>
            <a:off x="2411095" y="5170170"/>
            <a:ext cx="2823845" cy="330835"/>
          </a:xfrm>
          <a:prstGeom prst="rect">
            <a:avLst/>
          </a:prstGeom>
        </p:spPr>
        <p:txBody>
          <a:bodyPr vert="horz" wrap="square" lIns="0" tIns="12700" rIns="0" bIns="0" rtlCol="0">
            <a:spAutoFit/>
          </a:bodyPr>
          <a:lstStyle/>
          <a:p>
            <a:pPr marL="12700">
              <a:lnSpc>
                <a:spcPct val="100000"/>
              </a:lnSpc>
              <a:spcBef>
                <a:spcPts val="100"/>
              </a:spcBef>
            </a:pPr>
            <a:r>
              <a:rPr sz="2000" b="1" dirty="0">
                <a:solidFill>
                  <a:srgbClr val="0F243E"/>
                </a:solidFill>
                <a:latin typeface="Arial"/>
                <a:cs typeface="Arial"/>
              </a:rPr>
              <a:t>THIẾT KẾ PHẦN</a:t>
            </a:r>
            <a:r>
              <a:rPr sz="2000" b="1" spc="-90" dirty="0">
                <a:solidFill>
                  <a:srgbClr val="0F243E"/>
                </a:solidFill>
                <a:latin typeface="Arial"/>
                <a:cs typeface="Arial"/>
              </a:rPr>
              <a:t> </a:t>
            </a:r>
            <a:r>
              <a:rPr sz="2000" b="1" dirty="0">
                <a:solidFill>
                  <a:srgbClr val="0F243E"/>
                </a:solidFill>
                <a:latin typeface="Arial"/>
                <a:cs typeface="Arial"/>
              </a:rPr>
              <a:t>CỨNG</a:t>
            </a:r>
            <a:endParaRPr sz="2000">
              <a:latin typeface="Arial"/>
              <a:cs typeface="Arial"/>
            </a:endParaRPr>
          </a:p>
        </p:txBody>
      </p:sp>
      <p:sp>
        <p:nvSpPr>
          <p:cNvPr id="7" name="object 7">
            <a:extLst>
              <a:ext uri="{FF2B5EF4-FFF2-40B4-BE49-F238E27FC236}">
                <a16:creationId xmlns:a16="http://schemas.microsoft.com/office/drawing/2014/main" id="{22E4EA8B-DCA4-7F9E-2815-ECE26DA6E476}"/>
              </a:ext>
            </a:extLst>
          </p:cNvPr>
          <p:cNvSpPr txBox="1"/>
          <p:nvPr/>
        </p:nvSpPr>
        <p:spPr>
          <a:xfrm>
            <a:off x="1601850" y="2882963"/>
            <a:ext cx="732155" cy="732155"/>
          </a:xfrm>
          <a:prstGeom prst="rect">
            <a:avLst/>
          </a:prstGeom>
          <a:solidFill>
            <a:srgbClr val="30859C"/>
          </a:solidFill>
        </p:spPr>
        <p:txBody>
          <a:bodyPr vert="horz" wrap="square" lIns="0" tIns="163830" rIns="0" bIns="0" rtlCol="0">
            <a:spAutoFit/>
          </a:bodyPr>
          <a:lstStyle/>
          <a:p>
            <a:pPr marL="212090">
              <a:lnSpc>
                <a:spcPct val="100000"/>
              </a:lnSpc>
              <a:spcBef>
                <a:spcPts val="1290"/>
              </a:spcBef>
            </a:pPr>
            <a:r>
              <a:rPr sz="2400" b="1" spc="-10" dirty="0">
                <a:solidFill>
                  <a:srgbClr val="FFFFFF"/>
                </a:solidFill>
                <a:latin typeface="Carlito"/>
                <a:cs typeface="Carlito"/>
              </a:rPr>
              <a:t>02</a:t>
            </a:r>
            <a:endParaRPr sz="2400">
              <a:latin typeface="Carlito"/>
              <a:cs typeface="Carlito"/>
            </a:endParaRPr>
          </a:p>
        </p:txBody>
      </p:sp>
      <p:sp>
        <p:nvSpPr>
          <p:cNvPr id="8" name="object 8">
            <a:extLst>
              <a:ext uri="{FF2B5EF4-FFF2-40B4-BE49-F238E27FC236}">
                <a16:creationId xmlns:a16="http://schemas.microsoft.com/office/drawing/2014/main" id="{E128D0B3-73DB-23B1-1C2F-4A419F41C7CD}"/>
              </a:ext>
            </a:extLst>
          </p:cNvPr>
          <p:cNvSpPr txBox="1"/>
          <p:nvPr/>
        </p:nvSpPr>
        <p:spPr>
          <a:xfrm>
            <a:off x="2431795" y="2910586"/>
            <a:ext cx="2172970" cy="330835"/>
          </a:xfrm>
          <a:prstGeom prst="rect">
            <a:avLst/>
          </a:prstGeom>
        </p:spPr>
        <p:txBody>
          <a:bodyPr vert="horz" wrap="square" lIns="0" tIns="13335" rIns="0" bIns="0" rtlCol="0">
            <a:spAutoFit/>
          </a:bodyPr>
          <a:lstStyle/>
          <a:p>
            <a:pPr marL="12700">
              <a:lnSpc>
                <a:spcPct val="100000"/>
              </a:lnSpc>
              <a:spcBef>
                <a:spcPts val="105"/>
              </a:spcBef>
            </a:pPr>
            <a:r>
              <a:rPr sz="2000" b="1" dirty="0">
                <a:solidFill>
                  <a:srgbClr val="0F243E"/>
                </a:solidFill>
                <a:latin typeface="Arial"/>
                <a:cs typeface="Arial"/>
              </a:rPr>
              <a:t>NHIỆM VỤ ĐỀ</a:t>
            </a:r>
            <a:r>
              <a:rPr sz="2000" b="1" spc="-95" dirty="0">
                <a:solidFill>
                  <a:srgbClr val="0F243E"/>
                </a:solidFill>
                <a:latin typeface="Arial"/>
                <a:cs typeface="Arial"/>
              </a:rPr>
              <a:t> </a:t>
            </a:r>
            <a:r>
              <a:rPr sz="2000" b="1" dirty="0">
                <a:solidFill>
                  <a:srgbClr val="0F243E"/>
                </a:solidFill>
                <a:latin typeface="Arial"/>
                <a:cs typeface="Arial"/>
              </a:rPr>
              <a:t>TÀI</a:t>
            </a:r>
            <a:endParaRPr sz="2000">
              <a:latin typeface="Arial"/>
              <a:cs typeface="Arial"/>
            </a:endParaRPr>
          </a:p>
        </p:txBody>
      </p:sp>
      <p:sp>
        <p:nvSpPr>
          <p:cNvPr id="9" name="object 9">
            <a:extLst>
              <a:ext uri="{FF2B5EF4-FFF2-40B4-BE49-F238E27FC236}">
                <a16:creationId xmlns:a16="http://schemas.microsoft.com/office/drawing/2014/main" id="{F6C07F0B-2974-7814-9DC3-B80138C9450A}"/>
              </a:ext>
            </a:extLst>
          </p:cNvPr>
          <p:cNvSpPr txBox="1"/>
          <p:nvPr/>
        </p:nvSpPr>
        <p:spPr>
          <a:xfrm>
            <a:off x="6421501" y="1922462"/>
            <a:ext cx="732155" cy="732155"/>
          </a:xfrm>
          <a:prstGeom prst="rect">
            <a:avLst/>
          </a:prstGeom>
          <a:solidFill>
            <a:srgbClr val="943735"/>
          </a:solidFill>
        </p:spPr>
        <p:txBody>
          <a:bodyPr vert="horz" wrap="square" lIns="0" tIns="163830" rIns="0" bIns="0" rtlCol="0">
            <a:spAutoFit/>
          </a:bodyPr>
          <a:lstStyle/>
          <a:p>
            <a:pPr marL="212725">
              <a:lnSpc>
                <a:spcPct val="100000"/>
              </a:lnSpc>
              <a:spcBef>
                <a:spcPts val="1290"/>
              </a:spcBef>
            </a:pPr>
            <a:r>
              <a:rPr sz="2400" b="1" spc="-5" dirty="0">
                <a:solidFill>
                  <a:srgbClr val="FFFFFF"/>
                </a:solidFill>
                <a:latin typeface="Carlito"/>
                <a:cs typeface="Carlito"/>
              </a:rPr>
              <a:t>05</a:t>
            </a:r>
            <a:endParaRPr sz="2400">
              <a:latin typeface="Carlito"/>
              <a:cs typeface="Carlito"/>
            </a:endParaRPr>
          </a:p>
        </p:txBody>
      </p:sp>
      <p:sp>
        <p:nvSpPr>
          <p:cNvPr id="10" name="object 10">
            <a:extLst>
              <a:ext uri="{FF2B5EF4-FFF2-40B4-BE49-F238E27FC236}">
                <a16:creationId xmlns:a16="http://schemas.microsoft.com/office/drawing/2014/main" id="{A9BAD961-1636-CFA7-4B49-7F62F7A520CF}"/>
              </a:ext>
            </a:extLst>
          </p:cNvPr>
          <p:cNvSpPr txBox="1"/>
          <p:nvPr/>
        </p:nvSpPr>
        <p:spPr>
          <a:xfrm>
            <a:off x="7236079" y="1954783"/>
            <a:ext cx="3009265" cy="330835"/>
          </a:xfrm>
          <a:prstGeom prst="rect">
            <a:avLst/>
          </a:prstGeom>
        </p:spPr>
        <p:txBody>
          <a:bodyPr vert="horz" wrap="square" lIns="0" tIns="13335" rIns="0" bIns="0" rtlCol="0">
            <a:spAutoFit/>
          </a:bodyPr>
          <a:lstStyle/>
          <a:p>
            <a:pPr marL="12700">
              <a:lnSpc>
                <a:spcPct val="100000"/>
              </a:lnSpc>
              <a:spcBef>
                <a:spcPts val="105"/>
              </a:spcBef>
            </a:pPr>
            <a:r>
              <a:rPr sz="2000" b="1" dirty="0">
                <a:solidFill>
                  <a:srgbClr val="0F243E"/>
                </a:solidFill>
                <a:latin typeface="Arial"/>
                <a:cs typeface="Arial"/>
              </a:rPr>
              <a:t>PHÁT TRIỂN PHẦN</a:t>
            </a:r>
            <a:r>
              <a:rPr sz="2000" b="1" spc="-65" dirty="0">
                <a:solidFill>
                  <a:srgbClr val="0F243E"/>
                </a:solidFill>
                <a:latin typeface="Arial"/>
                <a:cs typeface="Arial"/>
              </a:rPr>
              <a:t> </a:t>
            </a:r>
            <a:r>
              <a:rPr sz="2000" b="1" dirty="0">
                <a:solidFill>
                  <a:srgbClr val="0F243E"/>
                </a:solidFill>
                <a:latin typeface="Arial"/>
                <a:cs typeface="Arial"/>
              </a:rPr>
              <a:t>MỀM</a:t>
            </a:r>
            <a:endParaRPr sz="2000">
              <a:latin typeface="Arial"/>
              <a:cs typeface="Arial"/>
            </a:endParaRPr>
          </a:p>
        </p:txBody>
      </p:sp>
      <p:sp>
        <p:nvSpPr>
          <p:cNvPr id="12" name="object 11">
            <a:extLst>
              <a:ext uri="{FF2B5EF4-FFF2-40B4-BE49-F238E27FC236}">
                <a16:creationId xmlns:a16="http://schemas.microsoft.com/office/drawing/2014/main" id="{DF793002-6194-538F-4176-B71D0B4E0772}"/>
              </a:ext>
            </a:extLst>
          </p:cNvPr>
          <p:cNvSpPr txBox="1"/>
          <p:nvPr/>
        </p:nvSpPr>
        <p:spPr>
          <a:xfrm>
            <a:off x="1600200" y="3976623"/>
            <a:ext cx="732155" cy="730250"/>
          </a:xfrm>
          <a:prstGeom prst="rect">
            <a:avLst/>
          </a:prstGeom>
          <a:solidFill>
            <a:srgbClr val="5F497A"/>
          </a:solidFill>
        </p:spPr>
        <p:txBody>
          <a:bodyPr vert="horz" wrap="square" lIns="0" tIns="163195" rIns="0" bIns="0" rtlCol="0">
            <a:spAutoFit/>
          </a:bodyPr>
          <a:lstStyle/>
          <a:p>
            <a:pPr marL="212090">
              <a:lnSpc>
                <a:spcPct val="100000"/>
              </a:lnSpc>
              <a:spcBef>
                <a:spcPts val="1285"/>
              </a:spcBef>
            </a:pPr>
            <a:r>
              <a:rPr sz="2400" b="1" spc="-5" dirty="0">
                <a:solidFill>
                  <a:srgbClr val="FFFFFF"/>
                </a:solidFill>
                <a:latin typeface="Carlito"/>
                <a:cs typeface="Carlito"/>
              </a:rPr>
              <a:t>03</a:t>
            </a:r>
            <a:endParaRPr sz="2400">
              <a:latin typeface="Carlito"/>
              <a:cs typeface="Carlito"/>
            </a:endParaRPr>
          </a:p>
        </p:txBody>
      </p:sp>
      <p:sp>
        <p:nvSpPr>
          <p:cNvPr id="14" name="object 12">
            <a:extLst>
              <a:ext uri="{FF2B5EF4-FFF2-40B4-BE49-F238E27FC236}">
                <a16:creationId xmlns:a16="http://schemas.microsoft.com/office/drawing/2014/main" id="{204B4E07-3D49-2F5F-5638-4DCED276BB17}"/>
              </a:ext>
            </a:extLst>
          </p:cNvPr>
          <p:cNvSpPr txBox="1"/>
          <p:nvPr/>
        </p:nvSpPr>
        <p:spPr>
          <a:xfrm>
            <a:off x="2418969" y="4004513"/>
            <a:ext cx="2401570" cy="331470"/>
          </a:xfrm>
          <a:prstGeom prst="rect">
            <a:avLst/>
          </a:prstGeom>
        </p:spPr>
        <p:txBody>
          <a:bodyPr vert="horz" wrap="square" lIns="0" tIns="13335" rIns="0" bIns="0" rtlCol="0">
            <a:spAutoFit/>
          </a:bodyPr>
          <a:lstStyle/>
          <a:p>
            <a:pPr marL="12700">
              <a:lnSpc>
                <a:spcPct val="100000"/>
              </a:lnSpc>
              <a:spcBef>
                <a:spcPts val="105"/>
              </a:spcBef>
            </a:pPr>
            <a:r>
              <a:rPr sz="2000" b="1" dirty="0">
                <a:solidFill>
                  <a:srgbClr val="0F243E"/>
                </a:solidFill>
                <a:latin typeface="Arial"/>
                <a:cs typeface="Arial"/>
              </a:rPr>
              <a:t>ĐẶC TẢ HỆ</a:t>
            </a:r>
            <a:r>
              <a:rPr sz="2000" b="1" spc="-75" dirty="0">
                <a:solidFill>
                  <a:srgbClr val="0F243E"/>
                </a:solidFill>
                <a:latin typeface="Arial"/>
                <a:cs typeface="Arial"/>
              </a:rPr>
              <a:t> </a:t>
            </a:r>
            <a:r>
              <a:rPr sz="2000" b="1" dirty="0">
                <a:solidFill>
                  <a:srgbClr val="0F243E"/>
                </a:solidFill>
                <a:latin typeface="Arial"/>
                <a:cs typeface="Arial"/>
              </a:rPr>
              <a:t>THỐNG</a:t>
            </a:r>
            <a:endParaRPr sz="2000">
              <a:latin typeface="Arial"/>
              <a:cs typeface="Arial"/>
            </a:endParaRPr>
          </a:p>
        </p:txBody>
      </p:sp>
      <p:sp>
        <p:nvSpPr>
          <p:cNvPr id="15" name="object 13">
            <a:extLst>
              <a:ext uri="{FF2B5EF4-FFF2-40B4-BE49-F238E27FC236}">
                <a16:creationId xmlns:a16="http://schemas.microsoft.com/office/drawing/2014/main" id="{666A08A2-8E74-9A70-1245-24C16FC9D4D5}"/>
              </a:ext>
            </a:extLst>
          </p:cNvPr>
          <p:cNvSpPr txBox="1"/>
          <p:nvPr/>
        </p:nvSpPr>
        <p:spPr>
          <a:xfrm>
            <a:off x="6421501" y="3302063"/>
            <a:ext cx="732155" cy="732155"/>
          </a:xfrm>
          <a:prstGeom prst="rect">
            <a:avLst/>
          </a:prstGeom>
          <a:solidFill>
            <a:srgbClr val="375F92"/>
          </a:solidFill>
        </p:spPr>
        <p:txBody>
          <a:bodyPr vert="horz" wrap="square" lIns="0" tIns="163830" rIns="0" bIns="0" rtlCol="0">
            <a:spAutoFit/>
          </a:bodyPr>
          <a:lstStyle/>
          <a:p>
            <a:pPr marL="212725">
              <a:lnSpc>
                <a:spcPct val="100000"/>
              </a:lnSpc>
              <a:spcBef>
                <a:spcPts val="1290"/>
              </a:spcBef>
            </a:pPr>
            <a:r>
              <a:rPr sz="2400" b="1" spc="-5" dirty="0">
                <a:solidFill>
                  <a:srgbClr val="FFFFFF"/>
                </a:solidFill>
                <a:latin typeface="Carlito"/>
                <a:cs typeface="Carlito"/>
              </a:rPr>
              <a:t>06</a:t>
            </a:r>
            <a:endParaRPr sz="2400">
              <a:latin typeface="Carlito"/>
              <a:cs typeface="Carlito"/>
            </a:endParaRPr>
          </a:p>
        </p:txBody>
      </p:sp>
      <p:sp>
        <p:nvSpPr>
          <p:cNvPr id="16" name="object 14">
            <a:extLst>
              <a:ext uri="{FF2B5EF4-FFF2-40B4-BE49-F238E27FC236}">
                <a16:creationId xmlns:a16="http://schemas.microsoft.com/office/drawing/2014/main" id="{8C3F3416-E36C-220B-3174-76E38CE8E98E}"/>
              </a:ext>
            </a:extLst>
          </p:cNvPr>
          <p:cNvSpPr txBox="1"/>
          <p:nvPr/>
        </p:nvSpPr>
        <p:spPr>
          <a:xfrm>
            <a:off x="7240905" y="3310889"/>
            <a:ext cx="2653030" cy="330835"/>
          </a:xfrm>
          <a:prstGeom prst="rect">
            <a:avLst/>
          </a:prstGeom>
        </p:spPr>
        <p:txBody>
          <a:bodyPr vert="horz" wrap="square" lIns="0" tIns="13335" rIns="0" bIns="0" rtlCol="0">
            <a:spAutoFit/>
          </a:bodyPr>
          <a:lstStyle/>
          <a:p>
            <a:pPr marL="12700">
              <a:lnSpc>
                <a:spcPct val="100000"/>
              </a:lnSpc>
              <a:spcBef>
                <a:spcPts val="105"/>
              </a:spcBef>
            </a:pPr>
            <a:r>
              <a:rPr sz="2000" b="1" spc="-5" dirty="0">
                <a:solidFill>
                  <a:srgbClr val="0F243E"/>
                </a:solidFill>
                <a:latin typeface="Arial"/>
                <a:cs typeface="Arial"/>
              </a:rPr>
              <a:t>KẾT </a:t>
            </a:r>
            <a:r>
              <a:rPr sz="2000" b="1" dirty="0">
                <a:solidFill>
                  <a:srgbClr val="0F243E"/>
                </a:solidFill>
                <a:latin typeface="Arial"/>
                <a:cs typeface="Arial"/>
              </a:rPr>
              <a:t>QUẢ THỰC</a:t>
            </a:r>
            <a:r>
              <a:rPr sz="2000" b="1" spc="-70" dirty="0">
                <a:solidFill>
                  <a:srgbClr val="0F243E"/>
                </a:solidFill>
                <a:latin typeface="Arial"/>
                <a:cs typeface="Arial"/>
              </a:rPr>
              <a:t> </a:t>
            </a:r>
            <a:r>
              <a:rPr sz="2000" b="1" spc="-5" dirty="0">
                <a:solidFill>
                  <a:srgbClr val="0F243E"/>
                </a:solidFill>
                <a:latin typeface="Arial"/>
                <a:cs typeface="Arial"/>
              </a:rPr>
              <a:t>HIỆN</a:t>
            </a:r>
            <a:endParaRPr sz="2000">
              <a:latin typeface="Arial"/>
              <a:cs typeface="Arial"/>
            </a:endParaRPr>
          </a:p>
        </p:txBody>
      </p:sp>
      <p:sp>
        <p:nvSpPr>
          <p:cNvPr id="17" name="object 15">
            <a:extLst>
              <a:ext uri="{FF2B5EF4-FFF2-40B4-BE49-F238E27FC236}">
                <a16:creationId xmlns:a16="http://schemas.microsoft.com/office/drawing/2014/main" id="{D1579349-BAB8-522D-968F-680551B09187}"/>
              </a:ext>
            </a:extLst>
          </p:cNvPr>
          <p:cNvSpPr txBox="1"/>
          <p:nvPr/>
        </p:nvSpPr>
        <p:spPr>
          <a:xfrm>
            <a:off x="6421501" y="4718050"/>
            <a:ext cx="732155" cy="733425"/>
          </a:xfrm>
          <a:prstGeom prst="rect">
            <a:avLst/>
          </a:prstGeom>
          <a:solidFill>
            <a:srgbClr val="17375E"/>
          </a:solidFill>
        </p:spPr>
        <p:txBody>
          <a:bodyPr vert="horz" wrap="square" lIns="0" tIns="165100" rIns="0" bIns="0" rtlCol="0">
            <a:spAutoFit/>
          </a:bodyPr>
          <a:lstStyle/>
          <a:p>
            <a:pPr marL="212725">
              <a:lnSpc>
                <a:spcPct val="100000"/>
              </a:lnSpc>
              <a:spcBef>
                <a:spcPts val="1300"/>
              </a:spcBef>
            </a:pPr>
            <a:r>
              <a:rPr sz="2400" b="1" spc="-5" dirty="0">
                <a:solidFill>
                  <a:srgbClr val="FFFFFF"/>
                </a:solidFill>
                <a:latin typeface="Carlito"/>
                <a:cs typeface="Carlito"/>
              </a:rPr>
              <a:t>07</a:t>
            </a:r>
            <a:endParaRPr sz="2400">
              <a:latin typeface="Carlito"/>
              <a:cs typeface="Carlito"/>
            </a:endParaRPr>
          </a:p>
        </p:txBody>
      </p:sp>
      <p:sp>
        <p:nvSpPr>
          <p:cNvPr id="18" name="object 16">
            <a:extLst>
              <a:ext uri="{FF2B5EF4-FFF2-40B4-BE49-F238E27FC236}">
                <a16:creationId xmlns:a16="http://schemas.microsoft.com/office/drawing/2014/main" id="{BE65A7D0-E7BC-95F5-725A-66BC4D0952EE}"/>
              </a:ext>
            </a:extLst>
          </p:cNvPr>
          <p:cNvSpPr txBox="1"/>
          <p:nvPr/>
        </p:nvSpPr>
        <p:spPr>
          <a:xfrm>
            <a:off x="7240905" y="4733671"/>
            <a:ext cx="2614930" cy="635635"/>
          </a:xfrm>
          <a:prstGeom prst="rect">
            <a:avLst/>
          </a:prstGeom>
        </p:spPr>
        <p:txBody>
          <a:bodyPr vert="horz" wrap="square" lIns="0" tIns="12700" rIns="0" bIns="0" rtlCol="0">
            <a:spAutoFit/>
          </a:bodyPr>
          <a:lstStyle/>
          <a:p>
            <a:pPr marL="12700" marR="5080">
              <a:lnSpc>
                <a:spcPct val="100000"/>
              </a:lnSpc>
              <a:spcBef>
                <a:spcPts val="100"/>
              </a:spcBef>
            </a:pPr>
            <a:r>
              <a:rPr sz="2000" b="1" spc="-5" dirty="0">
                <a:solidFill>
                  <a:srgbClr val="0F243E"/>
                </a:solidFill>
                <a:latin typeface="Arial"/>
                <a:cs typeface="Arial"/>
              </a:rPr>
              <a:t>KẾT </a:t>
            </a:r>
            <a:r>
              <a:rPr sz="2000" b="1" dirty="0">
                <a:solidFill>
                  <a:srgbClr val="0F243E"/>
                </a:solidFill>
                <a:latin typeface="Arial"/>
                <a:cs typeface="Arial"/>
              </a:rPr>
              <a:t>LUẬN </a:t>
            </a:r>
            <a:r>
              <a:rPr sz="2000" b="1" spc="-5" dirty="0">
                <a:solidFill>
                  <a:srgbClr val="0F243E"/>
                </a:solidFill>
                <a:latin typeface="Arial"/>
                <a:cs typeface="Arial"/>
              </a:rPr>
              <a:t>VÀ  </a:t>
            </a:r>
            <a:r>
              <a:rPr sz="2000" b="1" dirty="0">
                <a:solidFill>
                  <a:srgbClr val="0F243E"/>
                </a:solidFill>
                <a:latin typeface="Arial"/>
                <a:cs typeface="Arial"/>
              </a:rPr>
              <a:t>HƯỚNG PHÁT</a:t>
            </a:r>
            <a:r>
              <a:rPr sz="2000" b="1" spc="-100" dirty="0">
                <a:solidFill>
                  <a:srgbClr val="0F243E"/>
                </a:solidFill>
                <a:latin typeface="Arial"/>
                <a:cs typeface="Arial"/>
              </a:rPr>
              <a:t> </a:t>
            </a:r>
            <a:r>
              <a:rPr sz="2000" b="1" dirty="0">
                <a:solidFill>
                  <a:srgbClr val="0F243E"/>
                </a:solidFill>
                <a:latin typeface="Arial"/>
                <a:cs typeface="Arial"/>
              </a:rPr>
              <a:t>TRIỂN</a:t>
            </a:r>
            <a:endParaRPr sz="2000">
              <a:latin typeface="Arial"/>
              <a:cs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66800" y="304800"/>
            <a:ext cx="10744200" cy="688650"/>
          </a:xfrm>
          <a:prstGeom prst="rect">
            <a:avLst/>
          </a:prstGeom>
        </p:spPr>
        <p:txBody>
          <a:bodyPr vert="horz" wrap="square" lIns="0" tIns="11430" rIns="0" bIns="0" rtlCol="0">
            <a:spAutoFit/>
          </a:bodyPr>
          <a:lstStyle/>
          <a:p>
            <a:pPr marL="12700">
              <a:lnSpc>
                <a:spcPct val="100000"/>
              </a:lnSpc>
              <a:spcBef>
                <a:spcPts val="90"/>
              </a:spcBef>
            </a:pPr>
            <a:r>
              <a:rPr lang="en-US" sz="4400" b="1" spc="-10">
                <a:solidFill>
                  <a:srgbClr val="3376C6"/>
                </a:solidFill>
                <a:latin typeface="Arial" panose="020B0604020202020204" pitchFamily="34" charset="0"/>
                <a:cs typeface="Arial" panose="020B0604020202020204" pitchFamily="34" charset="0"/>
              </a:rPr>
              <a:t>5. PHÁT TRIỂN PHẦN MỀM: FSM</a:t>
            </a:r>
            <a:endParaRPr lang="en-US" sz="4400">
              <a:latin typeface="Arial" panose="020B0604020202020204" pitchFamily="34" charset="0"/>
              <a:cs typeface="Arial" panose="020B0604020202020204" pitchFamily="34" charset="0"/>
            </a:endParaRPr>
          </a:p>
        </p:txBody>
      </p:sp>
      <p:sp>
        <p:nvSpPr>
          <p:cNvPr id="17" name="Date Placeholder 16"/>
          <p:cNvSpPr>
            <a:spLocks noGrp="1"/>
          </p:cNvSpPr>
          <p:nvPr>
            <p:ph type="dt" sz="half" idx="6"/>
          </p:nvPr>
        </p:nvSpPr>
        <p:spPr/>
        <p:txBody>
          <a:bodyPr/>
          <a:lstStyle/>
          <a:p>
            <a:r>
              <a:rPr lang="en-US"/>
              <a:t>12/18/2023</a:t>
            </a:r>
          </a:p>
        </p:txBody>
      </p:sp>
      <p:sp>
        <p:nvSpPr>
          <p:cNvPr id="19" name="Slide Number Placeholder 18"/>
          <p:cNvSpPr>
            <a:spLocks noGrp="1"/>
          </p:cNvSpPr>
          <p:nvPr>
            <p:ph type="sldNum" sz="quarter" idx="7"/>
          </p:nvPr>
        </p:nvSpPr>
        <p:spPr/>
        <p:txBody>
          <a:bodyPr/>
          <a:lstStyle/>
          <a:p>
            <a:pPr marL="38100"/>
            <a:r>
              <a:rPr lang="en-US"/>
              <a:t>Trang </a:t>
            </a:r>
            <a:fld id="{81D60167-4931-47E6-BA6A-407CBD079E47}" type="slidenum">
              <a:rPr smtClean="0"/>
              <a:t>20</a:t>
            </a:fld>
            <a:endParaRPr dirty="0"/>
          </a:p>
        </p:txBody>
      </p:sp>
      <p:sp>
        <p:nvSpPr>
          <p:cNvPr id="3" name="Footer Placeholder 2"/>
          <p:cNvSpPr>
            <a:spLocks noGrp="1"/>
          </p:cNvSpPr>
          <p:nvPr>
            <p:ph type="ftr" sz="quarter" idx="5"/>
          </p:nvPr>
        </p:nvSpPr>
        <p:spPr/>
        <p:txBody>
          <a:bodyPr/>
          <a:lstStyle/>
          <a:p>
            <a:r>
              <a:rPr lang="vi-VN"/>
              <a:t>KTĐT - Thiết kế hệ thống nhúng nâng cao</a:t>
            </a:r>
          </a:p>
        </p:txBody>
      </p:sp>
      <p:pic>
        <p:nvPicPr>
          <p:cNvPr id="22" name="Picture 21" descr="A screenshot of a diagram&#10;&#10;Description automatically generated">
            <a:extLst>
              <a:ext uri="{FF2B5EF4-FFF2-40B4-BE49-F238E27FC236}">
                <a16:creationId xmlns:a16="http://schemas.microsoft.com/office/drawing/2014/main" id="{0671EA4C-B554-7EB2-2F97-B4A80880C5FC}"/>
              </a:ext>
            </a:extLst>
          </p:cNvPr>
          <p:cNvPicPr>
            <a:picLocks noChangeAspect="1"/>
          </p:cNvPicPr>
          <p:nvPr/>
        </p:nvPicPr>
        <p:blipFill rotWithShape="1">
          <a:blip r:embed="rId2">
            <a:extLst>
              <a:ext uri="{28A0092B-C50C-407E-A947-70E740481C1C}">
                <a14:useLocalDpi xmlns:a14="http://schemas.microsoft.com/office/drawing/2010/main" val="0"/>
              </a:ext>
            </a:extLst>
          </a:blip>
          <a:srcRect t="32222" r="41372" b="34444"/>
          <a:stretch/>
        </p:blipFill>
        <p:spPr>
          <a:xfrm>
            <a:off x="137754" y="1264958"/>
            <a:ext cx="4739045" cy="5230383"/>
          </a:xfrm>
          <a:prstGeom prst="rect">
            <a:avLst/>
          </a:prstGeom>
        </p:spPr>
      </p:pic>
      <p:sp>
        <p:nvSpPr>
          <p:cNvPr id="23" name="TextBox 22">
            <a:extLst>
              <a:ext uri="{FF2B5EF4-FFF2-40B4-BE49-F238E27FC236}">
                <a16:creationId xmlns:a16="http://schemas.microsoft.com/office/drawing/2014/main" id="{86900932-C35C-0418-0857-8730FA2A8B62}"/>
              </a:ext>
            </a:extLst>
          </p:cNvPr>
          <p:cNvSpPr txBox="1"/>
          <p:nvPr/>
        </p:nvSpPr>
        <p:spPr>
          <a:xfrm>
            <a:off x="4930190" y="1447800"/>
            <a:ext cx="6909713" cy="3831818"/>
          </a:xfrm>
          <a:prstGeom prst="rect">
            <a:avLst/>
          </a:prstGeom>
          <a:noFill/>
        </p:spPr>
        <p:txBody>
          <a:bodyPr wrap="square" rtlCol="0">
            <a:spAutoFit/>
          </a:bodyPr>
          <a:lstStyle/>
          <a:p>
            <a:pPr algn="ctr">
              <a:lnSpc>
                <a:spcPct val="150000"/>
              </a:lnSpc>
            </a:pPr>
            <a:r>
              <a:rPr lang="en-US" u="sng">
                <a:latin typeface="Arial" panose="020B0604020202020204" pitchFamily="34" charset="0"/>
                <a:cs typeface="Arial" panose="020B0604020202020204" pitchFamily="34" charset="0"/>
              </a:rPr>
              <a:t>Events</a:t>
            </a:r>
          </a:p>
          <a:p>
            <a:pPr marL="285750" indent="-285750">
              <a:buFont typeface="Arial" panose="020B0604020202020204" pitchFamily="34" charset="0"/>
              <a:buChar char="•"/>
            </a:pPr>
            <a:r>
              <a:rPr lang="en-US" b="1">
                <a:latin typeface="Arial" panose="020B0604020202020204" pitchFamily="34" charset="0"/>
                <a:cs typeface="Arial" panose="020B0604020202020204" pitchFamily="34" charset="0"/>
              </a:rPr>
              <a:t>bDetected – </a:t>
            </a:r>
            <a:r>
              <a:rPr lang="en-US">
                <a:latin typeface="Arial" panose="020B0604020202020204" pitchFamily="34" charset="0"/>
                <a:cs typeface="Arial" panose="020B0604020202020204" pitchFamily="34" charset="0"/>
              </a:rPr>
              <a:t>Phát hiện thẻ đang được quét.</a:t>
            </a:r>
            <a:endParaRPr lang="en-US" b="1">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a:latin typeface="Arial" panose="020B0604020202020204" pitchFamily="34" charset="0"/>
                <a:cs typeface="Arial" panose="020B0604020202020204" pitchFamily="34" charset="0"/>
              </a:rPr>
              <a:t>Denied </a:t>
            </a:r>
            <a:r>
              <a:rPr lang="en-US">
                <a:latin typeface="Arial" panose="020B0604020202020204" pitchFamily="34" charset="0"/>
                <a:cs typeface="Arial" panose="020B0604020202020204" pitchFamily="34" charset="0"/>
              </a:rPr>
              <a:t>– Sau khi xác nhận, thẻ không hợp lệ.</a:t>
            </a:r>
            <a:endParaRPr lang="en-US" b="1">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a:latin typeface="Arial" panose="020B0604020202020204" pitchFamily="34" charset="0"/>
                <a:cs typeface="Arial" panose="020B0604020202020204" pitchFamily="34" charset="0"/>
              </a:rPr>
              <a:t>Authorized </a:t>
            </a:r>
            <a:r>
              <a:rPr lang="en-US">
                <a:latin typeface="Arial" panose="020B0604020202020204" pitchFamily="34" charset="0"/>
                <a:cs typeface="Arial" panose="020B0604020202020204" pitchFamily="34" charset="0"/>
              </a:rPr>
              <a:t>– Sau khi xác nhận, thẻ hợp lệ.</a:t>
            </a:r>
            <a:endParaRPr lang="en-US" b="1">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a:latin typeface="Arial" panose="020B0604020202020204" pitchFamily="34" charset="0"/>
                <a:cs typeface="Arial" panose="020B0604020202020204" pitchFamily="34" charset="0"/>
              </a:rPr>
              <a:t>bFinished/Unlocked – </a:t>
            </a:r>
            <a:r>
              <a:rPr lang="en-US">
                <a:latin typeface="Arial" panose="020B0604020202020204" pitchFamily="34" charset="0"/>
                <a:cs typeface="Arial" panose="020B0604020202020204" pitchFamily="34" charset="0"/>
              </a:rPr>
              <a:t>Sau khi warning/unlocking xong thì hệ thống sẽ quay trở về trạng thái dừng.</a:t>
            </a:r>
          </a:p>
          <a:p>
            <a:pPr marL="285750" indent="-285750">
              <a:buFont typeface="Arial" panose="020B0604020202020204" pitchFamily="34" charset="0"/>
              <a:buChar char="•"/>
            </a:pPr>
            <a:r>
              <a:rPr lang="en-US" b="1">
                <a:latin typeface="Arial" panose="020B0604020202020204" pitchFamily="34" charset="0"/>
                <a:cs typeface="Arial" panose="020B0604020202020204" pitchFamily="34" charset="0"/>
              </a:rPr>
              <a:t>bGUIRequest – </a:t>
            </a:r>
            <a:r>
              <a:rPr lang="en-US">
                <a:latin typeface="Arial" panose="020B0604020202020204" pitchFamily="34" charset="0"/>
                <a:cs typeface="Arial" panose="020B0604020202020204" pitchFamily="34" charset="0"/>
              </a:rPr>
              <a:t>Nhận 1 yêu cầu từ GUI.</a:t>
            </a:r>
          </a:p>
          <a:p>
            <a:pPr marL="285750" indent="-285750">
              <a:buFont typeface="Arial" panose="020B0604020202020204" pitchFamily="34" charset="0"/>
              <a:buChar char="•"/>
            </a:pPr>
            <a:r>
              <a:rPr lang="en-US" b="1">
                <a:latin typeface="Arial" panose="020B0604020202020204" pitchFamily="34" charset="0"/>
                <a:cs typeface="Arial" panose="020B0604020202020204" pitchFamily="34" charset="0"/>
              </a:rPr>
              <a:t>Add/Update/Remove/Sync – </a:t>
            </a:r>
            <a:r>
              <a:rPr lang="en-US">
                <a:latin typeface="Arial" panose="020B0604020202020204" pitchFamily="34" charset="0"/>
                <a:cs typeface="Arial" panose="020B0604020202020204" pitchFamily="34" charset="0"/>
              </a:rPr>
              <a:t>Yêu cầu từ GUI.</a:t>
            </a:r>
          </a:p>
          <a:p>
            <a:pPr marL="285750" indent="-285750">
              <a:buFont typeface="Arial" panose="020B0604020202020204" pitchFamily="34" charset="0"/>
              <a:buChar char="•"/>
            </a:pPr>
            <a:r>
              <a:rPr lang="en-US" b="1">
                <a:latin typeface="Arial" panose="020B0604020202020204" pitchFamily="34" charset="0"/>
                <a:cs typeface="Arial" panose="020B0604020202020204" pitchFamily="34" charset="0"/>
              </a:rPr>
              <a:t>gDetected – </a:t>
            </a:r>
            <a:r>
              <a:rPr lang="en-US">
                <a:latin typeface="Arial" panose="020B0604020202020204" pitchFamily="34" charset="0"/>
                <a:cs typeface="Arial" panose="020B0604020202020204" pitchFamily="34" charset="0"/>
              </a:rPr>
              <a:t>Tương tự như bDetected nhưng sự kiện này dành cho GUI Task.</a:t>
            </a:r>
            <a:endParaRPr lang="en-US" b="1">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a:latin typeface="Arial" panose="020B0604020202020204" pitchFamily="34" charset="0"/>
                <a:cs typeface="Arial" panose="020B0604020202020204" pitchFamily="34" charset="0"/>
              </a:rPr>
              <a:t>gFinished – </a:t>
            </a:r>
            <a:r>
              <a:rPr lang="en-US">
                <a:latin typeface="Arial" panose="020B0604020202020204" pitchFamily="34" charset="0"/>
                <a:cs typeface="Arial" panose="020B0604020202020204" pitchFamily="34" charset="0"/>
              </a:rPr>
              <a:t>GUI Task đã xong tác vụ.</a:t>
            </a:r>
          </a:p>
          <a:p>
            <a:pPr marL="285750" indent="-285750">
              <a:buFont typeface="Arial" panose="020B0604020202020204" pitchFamily="34" charset="0"/>
              <a:buChar char="•"/>
            </a:pPr>
            <a:r>
              <a:rPr lang="en-US" b="1">
                <a:latin typeface="Arial" panose="020B0604020202020204" pitchFamily="34" charset="0"/>
                <a:cs typeface="Arial" panose="020B0604020202020204" pitchFamily="34" charset="0"/>
              </a:rPr>
              <a:t>gCompleted – </a:t>
            </a:r>
            <a:r>
              <a:rPr lang="en-US">
                <a:latin typeface="Arial" panose="020B0604020202020204" pitchFamily="34" charset="0"/>
                <a:cs typeface="Arial" panose="020B0604020202020204" pitchFamily="34" charset="0"/>
              </a:rPr>
              <a:t>Sau khi đã lưu dữ liệu, GUI Task trả lại quyền thực thi cho Bare Task.</a:t>
            </a:r>
            <a:endParaRPr lang="en-US"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612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66800" y="304800"/>
            <a:ext cx="10744200" cy="688650"/>
          </a:xfrm>
          <a:prstGeom prst="rect">
            <a:avLst/>
          </a:prstGeom>
        </p:spPr>
        <p:txBody>
          <a:bodyPr vert="horz" wrap="square" lIns="0" tIns="11430" rIns="0" bIns="0" rtlCol="0">
            <a:spAutoFit/>
          </a:bodyPr>
          <a:lstStyle/>
          <a:p>
            <a:pPr marL="12700">
              <a:lnSpc>
                <a:spcPct val="100000"/>
              </a:lnSpc>
              <a:spcBef>
                <a:spcPts val="90"/>
              </a:spcBef>
            </a:pPr>
            <a:r>
              <a:rPr lang="en-US" sz="4400" b="1" spc="-10">
                <a:solidFill>
                  <a:srgbClr val="3376C6"/>
                </a:solidFill>
                <a:latin typeface="Arial" panose="020B0604020202020204" pitchFamily="34" charset="0"/>
                <a:cs typeface="Arial" panose="020B0604020202020204" pitchFamily="34" charset="0"/>
              </a:rPr>
              <a:t>5. PHÁT TRIỂN PHẦN MỀM: FSM</a:t>
            </a:r>
            <a:endParaRPr lang="en-US" sz="4400">
              <a:latin typeface="Arial" panose="020B0604020202020204" pitchFamily="34" charset="0"/>
              <a:cs typeface="Arial" panose="020B0604020202020204" pitchFamily="34" charset="0"/>
            </a:endParaRPr>
          </a:p>
        </p:txBody>
      </p:sp>
      <p:sp>
        <p:nvSpPr>
          <p:cNvPr id="17" name="Date Placeholder 16"/>
          <p:cNvSpPr>
            <a:spLocks noGrp="1"/>
          </p:cNvSpPr>
          <p:nvPr>
            <p:ph type="dt" sz="half" idx="6"/>
          </p:nvPr>
        </p:nvSpPr>
        <p:spPr/>
        <p:txBody>
          <a:bodyPr/>
          <a:lstStyle/>
          <a:p>
            <a:r>
              <a:rPr lang="en-US"/>
              <a:t>12/18/2023</a:t>
            </a:r>
          </a:p>
        </p:txBody>
      </p:sp>
      <p:sp>
        <p:nvSpPr>
          <p:cNvPr id="19" name="Slide Number Placeholder 18"/>
          <p:cNvSpPr>
            <a:spLocks noGrp="1"/>
          </p:cNvSpPr>
          <p:nvPr>
            <p:ph type="sldNum" sz="quarter" idx="7"/>
          </p:nvPr>
        </p:nvSpPr>
        <p:spPr/>
        <p:txBody>
          <a:bodyPr/>
          <a:lstStyle/>
          <a:p>
            <a:pPr marL="38100"/>
            <a:r>
              <a:rPr lang="en-US"/>
              <a:t>Trang </a:t>
            </a:r>
            <a:fld id="{81D60167-4931-47E6-BA6A-407CBD079E47}" type="slidenum">
              <a:rPr smtClean="0"/>
              <a:t>21</a:t>
            </a:fld>
            <a:endParaRPr dirty="0"/>
          </a:p>
        </p:txBody>
      </p:sp>
      <p:sp>
        <p:nvSpPr>
          <p:cNvPr id="3" name="Footer Placeholder 2"/>
          <p:cNvSpPr>
            <a:spLocks noGrp="1"/>
          </p:cNvSpPr>
          <p:nvPr>
            <p:ph type="ftr" sz="quarter" idx="5"/>
          </p:nvPr>
        </p:nvSpPr>
        <p:spPr/>
        <p:txBody>
          <a:bodyPr/>
          <a:lstStyle/>
          <a:p>
            <a:r>
              <a:rPr lang="vi-VN"/>
              <a:t>KTĐT - Thiết kế hệ thống nhúng nâng cao</a:t>
            </a:r>
          </a:p>
        </p:txBody>
      </p:sp>
      <p:pic>
        <p:nvPicPr>
          <p:cNvPr id="22" name="Picture 21" descr="A screenshot of a diagram&#10;&#10;Description automatically generated">
            <a:extLst>
              <a:ext uri="{FF2B5EF4-FFF2-40B4-BE49-F238E27FC236}">
                <a16:creationId xmlns:a16="http://schemas.microsoft.com/office/drawing/2014/main" id="{0671EA4C-B554-7EB2-2F97-B4A80880C5FC}"/>
              </a:ext>
            </a:extLst>
          </p:cNvPr>
          <p:cNvPicPr>
            <a:picLocks noChangeAspect="1"/>
          </p:cNvPicPr>
          <p:nvPr/>
        </p:nvPicPr>
        <p:blipFill rotWithShape="1">
          <a:blip r:embed="rId2">
            <a:extLst>
              <a:ext uri="{28A0092B-C50C-407E-A947-70E740481C1C}">
                <a14:useLocalDpi xmlns:a14="http://schemas.microsoft.com/office/drawing/2010/main" val="0"/>
              </a:ext>
            </a:extLst>
          </a:blip>
          <a:srcRect t="32222" r="41372" b="34444"/>
          <a:stretch/>
        </p:blipFill>
        <p:spPr>
          <a:xfrm>
            <a:off x="137754" y="1264958"/>
            <a:ext cx="4739045" cy="5230383"/>
          </a:xfrm>
          <a:prstGeom prst="rect">
            <a:avLst/>
          </a:prstGeom>
        </p:spPr>
      </p:pic>
      <p:sp>
        <p:nvSpPr>
          <p:cNvPr id="23" name="TextBox 22">
            <a:extLst>
              <a:ext uri="{FF2B5EF4-FFF2-40B4-BE49-F238E27FC236}">
                <a16:creationId xmlns:a16="http://schemas.microsoft.com/office/drawing/2014/main" id="{86900932-C35C-0418-0857-8730FA2A8B62}"/>
              </a:ext>
            </a:extLst>
          </p:cNvPr>
          <p:cNvSpPr txBox="1"/>
          <p:nvPr/>
        </p:nvSpPr>
        <p:spPr>
          <a:xfrm>
            <a:off x="4930190" y="1447800"/>
            <a:ext cx="6909713" cy="4662815"/>
          </a:xfrm>
          <a:prstGeom prst="rect">
            <a:avLst/>
          </a:prstGeom>
          <a:noFill/>
        </p:spPr>
        <p:txBody>
          <a:bodyPr wrap="square" rtlCol="0">
            <a:spAutoFit/>
          </a:bodyPr>
          <a:lstStyle/>
          <a:p>
            <a:pPr algn="ctr">
              <a:lnSpc>
                <a:spcPct val="150000"/>
              </a:lnSpc>
            </a:pPr>
            <a:r>
              <a:rPr lang="en-US" u="sng">
                <a:latin typeface="Arial" panose="020B0604020202020204" pitchFamily="34" charset="0"/>
                <a:cs typeface="Arial" panose="020B0604020202020204" pitchFamily="34" charset="0"/>
              </a:rPr>
              <a:t>Actions</a:t>
            </a:r>
          </a:p>
          <a:p>
            <a:pPr marL="285750" indent="-285750">
              <a:buFont typeface="Arial" panose="020B0604020202020204" pitchFamily="34" charset="0"/>
              <a:buChar char="•"/>
            </a:pPr>
            <a:r>
              <a:rPr lang="en-US" b="1">
                <a:latin typeface="Arial" panose="020B0604020202020204" pitchFamily="34" charset="0"/>
                <a:cs typeface="Arial" panose="020B0604020202020204" pitchFamily="34" charset="0"/>
              </a:rPr>
              <a:t>Verify – </a:t>
            </a:r>
            <a:r>
              <a:rPr lang="en-US">
                <a:latin typeface="Arial" panose="020B0604020202020204" pitchFamily="34" charset="0"/>
                <a:cs typeface="Arial" panose="020B0604020202020204" pitchFamily="34" charset="0"/>
              </a:rPr>
              <a:t>Sau khi thẻ được quét, xác minh thẻ hợp lệ hay không.</a:t>
            </a:r>
            <a:endParaRPr lang="en-US" b="1">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a:latin typeface="Arial" panose="020B0604020202020204" pitchFamily="34" charset="0"/>
                <a:cs typeface="Arial" panose="020B0604020202020204" pitchFamily="34" charset="0"/>
              </a:rPr>
              <a:t>Pass </a:t>
            </a:r>
            <a:r>
              <a:rPr lang="en-US">
                <a:latin typeface="Arial" panose="020B0604020202020204" pitchFamily="34" charset="0"/>
                <a:cs typeface="Arial" panose="020B0604020202020204" pitchFamily="34" charset="0"/>
              </a:rPr>
              <a:t>– Nếu thẻ hợp lệ (authorized), thực hiện mở khóa, bật LED, hiển thị LCD.</a:t>
            </a:r>
            <a:endParaRPr lang="en-US" b="1">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a:latin typeface="Arial" panose="020B0604020202020204" pitchFamily="34" charset="0"/>
                <a:cs typeface="Arial" panose="020B0604020202020204" pitchFamily="34" charset="0"/>
              </a:rPr>
              <a:t>Fail </a:t>
            </a:r>
            <a:r>
              <a:rPr lang="en-US">
                <a:latin typeface="Arial" panose="020B0604020202020204" pitchFamily="34" charset="0"/>
                <a:cs typeface="Arial" panose="020B0604020202020204" pitchFamily="34" charset="0"/>
              </a:rPr>
              <a:t>– Nếu thẻ không hợp lệ (denied), bật buzzer, bật LED, hiển thị LCD.</a:t>
            </a:r>
            <a:endParaRPr lang="en-US" b="1">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a:latin typeface="Arial" panose="020B0604020202020204" pitchFamily="34" charset="0"/>
                <a:cs typeface="Arial" panose="020B0604020202020204" pitchFamily="34" charset="0"/>
              </a:rPr>
              <a:t>Stop – </a:t>
            </a:r>
            <a:r>
              <a:rPr lang="en-US">
                <a:latin typeface="Arial" panose="020B0604020202020204" pitchFamily="34" charset="0"/>
                <a:cs typeface="Arial" panose="020B0604020202020204" pitchFamily="34" charset="0"/>
              </a:rPr>
              <a:t>Tắt LEDs, tắt Buzzer / đóng khóa, hiển thị LCD.</a:t>
            </a:r>
          </a:p>
          <a:p>
            <a:pPr marL="285750" indent="-285750">
              <a:buFont typeface="Arial" panose="020B0604020202020204" pitchFamily="34" charset="0"/>
              <a:buChar char="•"/>
            </a:pPr>
            <a:r>
              <a:rPr lang="en-US" b="1">
                <a:latin typeface="Arial" panose="020B0604020202020204" pitchFamily="34" charset="0"/>
                <a:cs typeface="Arial" panose="020B0604020202020204" pitchFamily="34" charset="0"/>
              </a:rPr>
              <a:t>Polling – </a:t>
            </a:r>
            <a:r>
              <a:rPr lang="en-US">
                <a:latin typeface="Arial" panose="020B0604020202020204" pitchFamily="34" charset="0"/>
                <a:cs typeface="Arial" panose="020B0604020202020204" pitchFamily="34" charset="0"/>
              </a:rPr>
              <a:t>Liên tục polling cho RFID module để phát hiện thẻ.</a:t>
            </a:r>
          </a:p>
          <a:p>
            <a:pPr marL="285750" indent="-285750">
              <a:buFont typeface="Arial" panose="020B0604020202020204" pitchFamily="34" charset="0"/>
              <a:buChar char="•"/>
            </a:pPr>
            <a:r>
              <a:rPr lang="en-US" b="1">
                <a:latin typeface="Arial" panose="020B0604020202020204" pitchFamily="34" charset="0"/>
                <a:cs typeface="Arial" panose="020B0604020202020204" pitchFamily="34" charset="0"/>
              </a:rPr>
              <a:t>Write/Update/Remove/Sync – </a:t>
            </a:r>
            <a:r>
              <a:rPr lang="en-US">
                <a:latin typeface="Arial" panose="020B0604020202020204" pitchFamily="34" charset="0"/>
                <a:cs typeface="Arial" panose="020B0604020202020204" pitchFamily="34" charset="0"/>
              </a:rPr>
              <a:t>Thực hiện các hành động tương ứng với các events add/update/remove/sync nhận từ GUI.</a:t>
            </a:r>
          </a:p>
          <a:p>
            <a:pPr marL="285750" indent="-285750">
              <a:buFont typeface="Arial" panose="020B0604020202020204" pitchFamily="34" charset="0"/>
              <a:buChar char="•"/>
            </a:pPr>
            <a:r>
              <a:rPr lang="en-US" b="1">
                <a:latin typeface="Arial" panose="020B0604020202020204" pitchFamily="34" charset="0"/>
                <a:cs typeface="Arial" panose="020B0604020202020204" pitchFamily="34" charset="0"/>
              </a:rPr>
              <a:t>NACK – </a:t>
            </a:r>
            <a:r>
              <a:rPr lang="en-US">
                <a:latin typeface="Arial" panose="020B0604020202020204" pitchFamily="34" charset="0"/>
                <a:cs typeface="Arial" panose="020B0604020202020204" pitchFamily="34" charset="0"/>
              </a:rPr>
              <a:t>Nếu nhận được sự kiện add/update timeout, gửi lại 1 gói NACK tới GUI để báo hiệu rằng timeout.</a:t>
            </a:r>
          </a:p>
          <a:p>
            <a:pPr marL="285750" indent="-285750">
              <a:buFont typeface="Arial" panose="020B0604020202020204" pitchFamily="34" charset="0"/>
              <a:buChar char="•"/>
            </a:pPr>
            <a:r>
              <a:rPr lang="en-US" b="1">
                <a:latin typeface="Arial" panose="020B0604020202020204" pitchFamily="34" charset="0"/>
                <a:cs typeface="Arial" panose="020B0604020202020204" pitchFamily="34" charset="0"/>
              </a:rPr>
              <a:t>ACK – </a:t>
            </a:r>
            <a:r>
              <a:rPr lang="en-US">
                <a:latin typeface="Arial" panose="020B0604020202020204" pitchFamily="34" charset="0"/>
                <a:cs typeface="Arial" panose="020B0604020202020204" pitchFamily="34" charset="0"/>
              </a:rPr>
              <a:t>Nếu Bare Task đang ở trạng thái dừng (rãnh), phản hồi lại GUI bằng gói ACK để chuyển sang GUI Task.</a:t>
            </a:r>
            <a:endParaRPr lang="en-US"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1449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66800" y="304800"/>
            <a:ext cx="10744200" cy="688650"/>
          </a:xfrm>
          <a:prstGeom prst="rect">
            <a:avLst/>
          </a:prstGeom>
        </p:spPr>
        <p:txBody>
          <a:bodyPr vert="horz" wrap="square" lIns="0" tIns="11430" rIns="0" bIns="0" rtlCol="0">
            <a:spAutoFit/>
          </a:bodyPr>
          <a:lstStyle/>
          <a:p>
            <a:pPr marL="12700">
              <a:lnSpc>
                <a:spcPct val="100000"/>
              </a:lnSpc>
              <a:spcBef>
                <a:spcPts val="90"/>
              </a:spcBef>
            </a:pPr>
            <a:r>
              <a:rPr lang="en-US" sz="4400" b="1" spc="-10">
                <a:solidFill>
                  <a:srgbClr val="3376C6"/>
                </a:solidFill>
                <a:latin typeface="Arial" panose="020B0604020202020204" pitchFamily="34" charset="0"/>
                <a:cs typeface="Arial" panose="020B0604020202020204" pitchFamily="34" charset="0"/>
              </a:rPr>
              <a:t>5. PHÁT TRIỂN PHẦN MỀM: FREERTOS</a:t>
            </a:r>
            <a:endParaRPr lang="en-US" sz="4400">
              <a:latin typeface="Arial" panose="020B0604020202020204" pitchFamily="34" charset="0"/>
              <a:cs typeface="Arial" panose="020B0604020202020204" pitchFamily="34" charset="0"/>
            </a:endParaRPr>
          </a:p>
        </p:txBody>
      </p:sp>
      <p:sp>
        <p:nvSpPr>
          <p:cNvPr id="17" name="Date Placeholder 16"/>
          <p:cNvSpPr>
            <a:spLocks noGrp="1"/>
          </p:cNvSpPr>
          <p:nvPr>
            <p:ph type="dt" sz="half" idx="6"/>
          </p:nvPr>
        </p:nvSpPr>
        <p:spPr/>
        <p:txBody>
          <a:bodyPr/>
          <a:lstStyle/>
          <a:p>
            <a:r>
              <a:rPr lang="en-US"/>
              <a:t>12/18/2023</a:t>
            </a:r>
          </a:p>
        </p:txBody>
      </p:sp>
      <p:sp>
        <p:nvSpPr>
          <p:cNvPr id="19" name="Slide Number Placeholder 18"/>
          <p:cNvSpPr>
            <a:spLocks noGrp="1"/>
          </p:cNvSpPr>
          <p:nvPr>
            <p:ph type="sldNum" sz="quarter" idx="7"/>
          </p:nvPr>
        </p:nvSpPr>
        <p:spPr/>
        <p:txBody>
          <a:bodyPr/>
          <a:lstStyle/>
          <a:p>
            <a:pPr marL="38100"/>
            <a:r>
              <a:rPr lang="en-US"/>
              <a:t>Trang </a:t>
            </a:r>
            <a:fld id="{81D60167-4931-47E6-BA6A-407CBD079E47}" type="slidenum">
              <a:rPr smtClean="0"/>
              <a:t>22</a:t>
            </a:fld>
            <a:endParaRPr dirty="0"/>
          </a:p>
        </p:txBody>
      </p:sp>
      <p:sp>
        <p:nvSpPr>
          <p:cNvPr id="3" name="Footer Placeholder 2"/>
          <p:cNvSpPr>
            <a:spLocks noGrp="1"/>
          </p:cNvSpPr>
          <p:nvPr>
            <p:ph type="ftr" sz="quarter" idx="5"/>
          </p:nvPr>
        </p:nvSpPr>
        <p:spPr/>
        <p:txBody>
          <a:bodyPr/>
          <a:lstStyle/>
          <a:p>
            <a:r>
              <a:rPr lang="vi-VN"/>
              <a:t>KTĐT - Thiết kế hệ thống nhúng nâng cao</a:t>
            </a:r>
          </a:p>
        </p:txBody>
      </p:sp>
      <p:pic>
        <p:nvPicPr>
          <p:cNvPr id="6" name="Picture 5" descr="A diagram of a diagram&#10;&#10;Description automatically generated">
            <a:extLst>
              <a:ext uri="{FF2B5EF4-FFF2-40B4-BE49-F238E27FC236}">
                <a16:creationId xmlns:a16="http://schemas.microsoft.com/office/drawing/2014/main" id="{E2FC516C-57B9-7053-EE9F-016B89C7186F}"/>
              </a:ext>
            </a:extLst>
          </p:cNvPr>
          <p:cNvPicPr>
            <a:picLocks noChangeAspect="1"/>
          </p:cNvPicPr>
          <p:nvPr/>
        </p:nvPicPr>
        <p:blipFill rotWithShape="1">
          <a:blip r:embed="rId2">
            <a:extLst>
              <a:ext uri="{28A0092B-C50C-407E-A947-70E740481C1C}">
                <a14:useLocalDpi xmlns:a14="http://schemas.microsoft.com/office/drawing/2010/main" val="0"/>
              </a:ext>
            </a:extLst>
          </a:blip>
          <a:srcRect l="2549" t="74444" r="47843" b="7778"/>
          <a:stretch/>
        </p:blipFill>
        <p:spPr>
          <a:xfrm>
            <a:off x="2514600" y="1295400"/>
            <a:ext cx="7010400" cy="4876800"/>
          </a:xfrm>
          <a:prstGeom prst="rect">
            <a:avLst/>
          </a:prstGeom>
        </p:spPr>
      </p:pic>
      <p:sp>
        <p:nvSpPr>
          <p:cNvPr id="7" name="object 7">
            <a:extLst>
              <a:ext uri="{FF2B5EF4-FFF2-40B4-BE49-F238E27FC236}">
                <a16:creationId xmlns:a16="http://schemas.microsoft.com/office/drawing/2014/main" id="{F5BE3AD3-3DA8-8692-5D1A-CD533B48489E}"/>
              </a:ext>
            </a:extLst>
          </p:cNvPr>
          <p:cNvSpPr txBox="1"/>
          <p:nvPr/>
        </p:nvSpPr>
        <p:spPr>
          <a:xfrm>
            <a:off x="5029517" y="6063091"/>
            <a:ext cx="2818765" cy="377026"/>
          </a:xfrm>
          <a:prstGeom prst="rect">
            <a:avLst/>
          </a:prstGeom>
        </p:spPr>
        <p:txBody>
          <a:bodyPr vert="horz" wrap="square" lIns="0" tIns="12700" rIns="0" bIns="0" rtlCol="0">
            <a:spAutoFit/>
          </a:bodyPr>
          <a:lstStyle/>
          <a:p>
            <a:pPr marL="12700" marR="5080" algn="just">
              <a:lnSpc>
                <a:spcPct val="150000"/>
              </a:lnSpc>
              <a:spcBef>
                <a:spcPts val="100"/>
              </a:spcBef>
            </a:pPr>
            <a:r>
              <a:rPr lang="en-US" sz="1800" b="1" i="1" spc="-10">
                <a:solidFill>
                  <a:srgbClr val="0D0D0D"/>
                </a:solidFill>
                <a:latin typeface="Arial"/>
                <a:cs typeface="Arial"/>
              </a:rPr>
              <a:t>Task Diagram</a:t>
            </a:r>
            <a:endParaRPr sz="1800" b="1" i="1">
              <a:latin typeface="Arial"/>
              <a:cs typeface="Arial"/>
            </a:endParaRPr>
          </a:p>
        </p:txBody>
      </p:sp>
    </p:spTree>
    <p:extLst>
      <p:ext uri="{BB962C8B-B14F-4D97-AF65-F5344CB8AC3E}">
        <p14:creationId xmlns:p14="http://schemas.microsoft.com/office/powerpoint/2010/main" val="2903556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66800" y="304800"/>
            <a:ext cx="10744200" cy="688650"/>
          </a:xfrm>
          <a:prstGeom prst="rect">
            <a:avLst/>
          </a:prstGeom>
        </p:spPr>
        <p:txBody>
          <a:bodyPr vert="horz" wrap="square" lIns="0" tIns="11430" rIns="0" bIns="0" rtlCol="0">
            <a:spAutoFit/>
          </a:bodyPr>
          <a:lstStyle/>
          <a:p>
            <a:pPr marL="12700">
              <a:lnSpc>
                <a:spcPct val="100000"/>
              </a:lnSpc>
              <a:spcBef>
                <a:spcPts val="90"/>
              </a:spcBef>
            </a:pPr>
            <a:r>
              <a:rPr lang="en-US" sz="4400" b="1" spc="-10">
                <a:solidFill>
                  <a:srgbClr val="3376C6"/>
                </a:solidFill>
                <a:latin typeface="Arial" panose="020B0604020202020204" pitchFamily="34" charset="0"/>
                <a:cs typeface="Arial" panose="020B0604020202020204" pitchFamily="34" charset="0"/>
              </a:rPr>
              <a:t>5. PHÁT TRIỂN PHẦN MỀM: FREERTOS</a:t>
            </a:r>
            <a:endParaRPr lang="en-US" sz="4400">
              <a:latin typeface="Arial" panose="020B0604020202020204" pitchFamily="34" charset="0"/>
              <a:cs typeface="Arial" panose="020B0604020202020204" pitchFamily="34" charset="0"/>
            </a:endParaRPr>
          </a:p>
        </p:txBody>
      </p:sp>
      <p:sp>
        <p:nvSpPr>
          <p:cNvPr id="17" name="Date Placeholder 16"/>
          <p:cNvSpPr>
            <a:spLocks noGrp="1"/>
          </p:cNvSpPr>
          <p:nvPr>
            <p:ph type="dt" sz="half" idx="6"/>
          </p:nvPr>
        </p:nvSpPr>
        <p:spPr/>
        <p:txBody>
          <a:bodyPr/>
          <a:lstStyle/>
          <a:p>
            <a:r>
              <a:rPr lang="en-US"/>
              <a:t>12/18/2023</a:t>
            </a:r>
          </a:p>
        </p:txBody>
      </p:sp>
      <p:sp>
        <p:nvSpPr>
          <p:cNvPr id="19" name="Slide Number Placeholder 18"/>
          <p:cNvSpPr>
            <a:spLocks noGrp="1"/>
          </p:cNvSpPr>
          <p:nvPr>
            <p:ph type="sldNum" sz="quarter" idx="7"/>
          </p:nvPr>
        </p:nvSpPr>
        <p:spPr/>
        <p:txBody>
          <a:bodyPr/>
          <a:lstStyle/>
          <a:p>
            <a:pPr marL="38100"/>
            <a:r>
              <a:rPr lang="en-US"/>
              <a:t>Trang </a:t>
            </a:r>
            <a:fld id="{81D60167-4931-47E6-BA6A-407CBD079E47}" type="slidenum">
              <a:rPr smtClean="0"/>
              <a:t>23</a:t>
            </a:fld>
            <a:endParaRPr dirty="0"/>
          </a:p>
        </p:txBody>
      </p:sp>
      <p:sp>
        <p:nvSpPr>
          <p:cNvPr id="3" name="Footer Placeholder 2"/>
          <p:cNvSpPr>
            <a:spLocks noGrp="1"/>
          </p:cNvSpPr>
          <p:nvPr>
            <p:ph type="ftr" sz="quarter" idx="5"/>
          </p:nvPr>
        </p:nvSpPr>
        <p:spPr/>
        <p:txBody>
          <a:bodyPr/>
          <a:lstStyle/>
          <a:p>
            <a:r>
              <a:rPr lang="vi-VN"/>
              <a:t>KTĐT - Thiết kế hệ thống nhúng nâng cao</a:t>
            </a:r>
          </a:p>
        </p:txBody>
      </p:sp>
      <p:sp>
        <p:nvSpPr>
          <p:cNvPr id="7" name="object 7">
            <a:extLst>
              <a:ext uri="{FF2B5EF4-FFF2-40B4-BE49-F238E27FC236}">
                <a16:creationId xmlns:a16="http://schemas.microsoft.com/office/drawing/2014/main" id="{F5BE3AD3-3DA8-8692-5D1A-CD533B48489E}"/>
              </a:ext>
            </a:extLst>
          </p:cNvPr>
          <p:cNvSpPr txBox="1"/>
          <p:nvPr/>
        </p:nvSpPr>
        <p:spPr>
          <a:xfrm>
            <a:off x="1732868" y="4843963"/>
            <a:ext cx="4038283" cy="377026"/>
          </a:xfrm>
          <a:prstGeom prst="rect">
            <a:avLst/>
          </a:prstGeom>
        </p:spPr>
        <p:txBody>
          <a:bodyPr vert="horz" wrap="square" lIns="0" tIns="12700" rIns="0" bIns="0" rtlCol="0">
            <a:spAutoFit/>
          </a:bodyPr>
          <a:lstStyle/>
          <a:p>
            <a:pPr marL="12700" marR="5080" algn="just">
              <a:lnSpc>
                <a:spcPct val="150000"/>
              </a:lnSpc>
              <a:spcBef>
                <a:spcPts val="100"/>
              </a:spcBef>
            </a:pPr>
            <a:r>
              <a:rPr lang="en-US" sz="1800" i="1" spc="-10">
                <a:solidFill>
                  <a:srgbClr val="0D0D0D"/>
                </a:solidFill>
                <a:latin typeface="Arial"/>
                <a:cs typeface="Arial"/>
              </a:rPr>
              <a:t>Phương thức truyền thông</a:t>
            </a:r>
            <a:endParaRPr sz="1800" i="1">
              <a:latin typeface="Arial"/>
              <a:cs typeface="Arial"/>
            </a:endParaRPr>
          </a:p>
        </p:txBody>
      </p:sp>
      <p:graphicFrame>
        <p:nvGraphicFramePr>
          <p:cNvPr id="4" name="object 4">
            <a:extLst>
              <a:ext uri="{FF2B5EF4-FFF2-40B4-BE49-F238E27FC236}">
                <a16:creationId xmlns:a16="http://schemas.microsoft.com/office/drawing/2014/main" id="{6640386D-AD61-DCD8-551A-AFD31E6A4004}"/>
              </a:ext>
            </a:extLst>
          </p:cNvPr>
          <p:cNvGraphicFramePr>
            <a:graphicFrameLocks noGrp="1"/>
          </p:cNvGraphicFramePr>
          <p:nvPr>
            <p:extLst>
              <p:ext uri="{D42A27DB-BD31-4B8C-83A1-F6EECF244321}">
                <p14:modId xmlns:p14="http://schemas.microsoft.com/office/powerpoint/2010/main" val="3416141728"/>
              </p:ext>
            </p:extLst>
          </p:nvPr>
        </p:nvGraphicFramePr>
        <p:xfrm>
          <a:off x="6511591" y="1793974"/>
          <a:ext cx="5504960" cy="1867503"/>
        </p:xfrm>
        <a:graphic>
          <a:graphicData uri="http://schemas.openxmlformats.org/drawingml/2006/table">
            <a:tbl>
              <a:tblPr firstRow="1" bandRow="1">
                <a:tableStyleId>{2D5ABB26-0587-4C30-8999-92F81FD0307C}</a:tableStyleId>
              </a:tblPr>
              <a:tblGrid>
                <a:gridCol w="894030">
                  <a:extLst>
                    <a:ext uri="{9D8B030D-6E8A-4147-A177-3AD203B41FA5}">
                      <a16:colId xmlns:a16="http://schemas.microsoft.com/office/drawing/2014/main" val="20000"/>
                    </a:ext>
                  </a:extLst>
                </a:gridCol>
                <a:gridCol w="1118988">
                  <a:extLst>
                    <a:ext uri="{9D8B030D-6E8A-4147-A177-3AD203B41FA5}">
                      <a16:colId xmlns:a16="http://schemas.microsoft.com/office/drawing/2014/main" val="20001"/>
                    </a:ext>
                  </a:extLst>
                </a:gridCol>
                <a:gridCol w="1113183">
                  <a:extLst>
                    <a:ext uri="{9D8B030D-6E8A-4147-A177-3AD203B41FA5}">
                      <a16:colId xmlns:a16="http://schemas.microsoft.com/office/drawing/2014/main" val="20002"/>
                    </a:ext>
                  </a:extLst>
                </a:gridCol>
                <a:gridCol w="1129874">
                  <a:extLst>
                    <a:ext uri="{9D8B030D-6E8A-4147-A177-3AD203B41FA5}">
                      <a16:colId xmlns:a16="http://schemas.microsoft.com/office/drawing/2014/main" val="20003"/>
                    </a:ext>
                  </a:extLst>
                </a:gridCol>
                <a:gridCol w="1248885">
                  <a:extLst>
                    <a:ext uri="{9D8B030D-6E8A-4147-A177-3AD203B41FA5}">
                      <a16:colId xmlns:a16="http://schemas.microsoft.com/office/drawing/2014/main" val="20005"/>
                    </a:ext>
                  </a:extLst>
                </a:gridCol>
              </a:tblGrid>
              <a:tr h="457200">
                <a:tc gridSpan="5">
                  <a:txBody>
                    <a:bodyPr/>
                    <a:lstStyle/>
                    <a:p>
                      <a:pPr marL="68580" algn="ctr">
                        <a:lnSpc>
                          <a:spcPct val="200000"/>
                        </a:lnSpc>
                      </a:pPr>
                      <a:r>
                        <a:rPr sz="1200" b="1">
                          <a:solidFill>
                            <a:schemeClr val="accent1">
                              <a:lumMod val="75000"/>
                            </a:schemeClr>
                          </a:solidFill>
                          <a:latin typeface="Carlito"/>
                          <a:cs typeface="Carlito"/>
                        </a:rPr>
                        <a:t>TX</a:t>
                      </a:r>
                      <a:r>
                        <a:rPr lang="en-US" sz="1200" b="1">
                          <a:solidFill>
                            <a:schemeClr val="accent1">
                              <a:lumMod val="75000"/>
                            </a:schemeClr>
                          </a:solidFill>
                          <a:latin typeface="Carlito"/>
                          <a:cs typeface="Carlito"/>
                        </a:rPr>
                        <a:t>/RX</a:t>
                      </a:r>
                      <a:r>
                        <a:rPr sz="1200" b="1" spc="-5">
                          <a:solidFill>
                            <a:schemeClr val="accent1">
                              <a:lumMod val="75000"/>
                            </a:schemeClr>
                          </a:solidFill>
                          <a:latin typeface="Carlito"/>
                          <a:cs typeface="Carlito"/>
                        </a:rPr>
                        <a:t> </a:t>
                      </a:r>
                      <a:r>
                        <a:rPr sz="1200" b="1" spc="-10">
                          <a:solidFill>
                            <a:schemeClr val="accent1">
                              <a:lumMod val="75000"/>
                            </a:schemeClr>
                          </a:solidFill>
                          <a:latin typeface="Carlito"/>
                          <a:cs typeface="Carlito"/>
                        </a:rPr>
                        <a:t>Frame</a:t>
                      </a:r>
                      <a:r>
                        <a:rPr lang="en-US" sz="1200" b="1" spc="-10">
                          <a:solidFill>
                            <a:schemeClr val="accent1">
                              <a:lumMod val="75000"/>
                            </a:schemeClr>
                          </a:solidFill>
                          <a:latin typeface="Carlito"/>
                          <a:cs typeface="Carlito"/>
                        </a:rPr>
                        <a:t> </a:t>
                      </a:r>
                      <a:endParaRPr sz="1200">
                        <a:solidFill>
                          <a:schemeClr val="accent1">
                            <a:lumMod val="75000"/>
                          </a:schemeClr>
                        </a:solidFill>
                        <a:latin typeface="Carlito"/>
                        <a:cs typeface="Carlito"/>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561281">
                <a:tc>
                  <a:txBody>
                    <a:bodyPr/>
                    <a:lstStyle/>
                    <a:p>
                      <a:pPr marL="160020">
                        <a:lnSpc>
                          <a:spcPct val="100000"/>
                        </a:lnSpc>
                        <a:spcBef>
                          <a:spcPts val="875"/>
                        </a:spcBef>
                      </a:pPr>
                      <a:r>
                        <a:rPr sz="1200" b="1" spc="-5" dirty="0">
                          <a:latin typeface="Carlito"/>
                          <a:cs typeface="Carlito"/>
                        </a:rPr>
                        <a:t>Header</a:t>
                      </a:r>
                      <a:endParaRPr sz="1200">
                        <a:latin typeface="Carlito"/>
                        <a:cs typeface="Carlito"/>
                      </a:endParaRPr>
                    </a:p>
                  </a:txBody>
                  <a:tcPr marL="0" marR="0" marT="1111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gridSpan="3">
                  <a:txBody>
                    <a:bodyPr/>
                    <a:lstStyle/>
                    <a:p>
                      <a:pPr marL="920750">
                        <a:lnSpc>
                          <a:spcPct val="100000"/>
                        </a:lnSpc>
                        <a:spcBef>
                          <a:spcPts val="875"/>
                        </a:spcBef>
                      </a:pPr>
                      <a:r>
                        <a:rPr sz="1200" b="1" spc="-10" dirty="0">
                          <a:latin typeface="Carlito"/>
                          <a:cs typeface="Carlito"/>
                        </a:rPr>
                        <a:t>Data </a:t>
                      </a:r>
                      <a:r>
                        <a:rPr sz="1200" b="1" spc="-5" dirty="0">
                          <a:latin typeface="Carlito"/>
                          <a:cs typeface="Carlito"/>
                        </a:rPr>
                        <a:t>(big-endian)</a:t>
                      </a:r>
                      <a:endParaRPr sz="1200">
                        <a:latin typeface="Carlito"/>
                        <a:cs typeface="Carlito"/>
                      </a:endParaRPr>
                    </a:p>
                  </a:txBody>
                  <a:tcPr marL="0" marR="0" marT="1111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hMerge="1">
                  <a:txBody>
                    <a:bodyPr/>
                    <a:lstStyle/>
                    <a:p>
                      <a:endParaRPr/>
                    </a:p>
                  </a:txBody>
                  <a:tcPr marL="0" marR="0" marT="0" marB="0"/>
                </a:tc>
                <a:tc hMerge="1">
                  <a:txBody>
                    <a:bodyPr/>
                    <a:lstStyle/>
                    <a:p>
                      <a:endParaRPr/>
                    </a:p>
                  </a:txBody>
                  <a:tcPr marL="0" marR="0" marT="0" marB="0"/>
                </a:tc>
                <a:tc>
                  <a:txBody>
                    <a:bodyPr/>
                    <a:lstStyle/>
                    <a:p>
                      <a:pPr marL="221615">
                        <a:lnSpc>
                          <a:spcPct val="100000"/>
                        </a:lnSpc>
                        <a:spcBef>
                          <a:spcPts val="875"/>
                        </a:spcBef>
                      </a:pPr>
                      <a:r>
                        <a:rPr sz="1200" b="1">
                          <a:latin typeface="Carlito"/>
                          <a:cs typeface="Carlito"/>
                        </a:rPr>
                        <a:t>End</a:t>
                      </a:r>
                      <a:r>
                        <a:rPr sz="1200" b="1" spc="-10">
                          <a:latin typeface="Carlito"/>
                          <a:cs typeface="Carlito"/>
                        </a:rPr>
                        <a:t> </a:t>
                      </a:r>
                      <a:r>
                        <a:rPr lang="en-US" sz="1200" b="1" spc="-10">
                          <a:latin typeface="Carlito"/>
                          <a:cs typeface="Carlito"/>
                        </a:rPr>
                        <a:t>of </a:t>
                      </a:r>
                      <a:r>
                        <a:rPr sz="1200" b="1" spc="-10">
                          <a:latin typeface="Carlito"/>
                          <a:cs typeface="Carlito"/>
                        </a:rPr>
                        <a:t>frame</a:t>
                      </a:r>
                      <a:r>
                        <a:rPr lang="en-US" sz="1200" b="1" spc="-10">
                          <a:latin typeface="Carlito"/>
                          <a:cs typeface="Carlito"/>
                        </a:rPr>
                        <a:t> (EOF)</a:t>
                      </a:r>
                      <a:endParaRPr sz="1200">
                        <a:latin typeface="Carlito"/>
                        <a:cs typeface="Carlito"/>
                      </a:endParaRPr>
                    </a:p>
                  </a:txBody>
                  <a:tcPr marL="0" marR="0" marT="1111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849022">
                <a:tc>
                  <a:txBody>
                    <a:bodyPr/>
                    <a:lstStyle/>
                    <a:p>
                      <a:pPr marL="170815">
                        <a:lnSpc>
                          <a:spcPts val="1380"/>
                        </a:lnSpc>
                      </a:pPr>
                      <a:r>
                        <a:rPr sz="1200" b="1">
                          <a:latin typeface="Carlito"/>
                          <a:cs typeface="Carlito"/>
                        </a:rPr>
                        <a:t>0</a:t>
                      </a:r>
                      <a:r>
                        <a:rPr lang="en-US" sz="1200" b="1">
                          <a:latin typeface="Carlito"/>
                          <a:cs typeface="Carlito"/>
                        </a:rPr>
                        <a:t>xFF</a:t>
                      </a:r>
                      <a:r>
                        <a:rPr sz="1200" b="1" spc="-85">
                          <a:latin typeface="Carlito"/>
                          <a:cs typeface="Carlito"/>
                        </a:rPr>
                        <a:t> </a:t>
                      </a:r>
                      <a:r>
                        <a:rPr sz="1200" b="1" dirty="0">
                          <a:latin typeface="Carlito"/>
                          <a:cs typeface="Carlito"/>
                        </a:rPr>
                        <a:t>&amp;</a:t>
                      </a:r>
                      <a:endParaRPr sz="1200" b="1">
                        <a:latin typeface="Carlito"/>
                        <a:cs typeface="Carlito"/>
                      </a:endParaRPr>
                    </a:p>
                    <a:p>
                      <a:pPr marL="161290">
                        <a:lnSpc>
                          <a:spcPct val="100000"/>
                        </a:lnSpc>
                      </a:pPr>
                      <a:r>
                        <a:rPr sz="1200" b="1">
                          <a:latin typeface="Carlito"/>
                          <a:cs typeface="Carlito"/>
                        </a:rPr>
                        <a:t>0x</a:t>
                      </a:r>
                      <a:r>
                        <a:rPr lang="en-US" sz="1200" b="1">
                          <a:latin typeface="Carlito"/>
                          <a:cs typeface="Carlito"/>
                        </a:rPr>
                        <a:t>AA</a:t>
                      </a:r>
                      <a:r>
                        <a:rPr sz="1200" b="1" spc="-80">
                          <a:latin typeface="Carlito"/>
                          <a:cs typeface="Carlito"/>
                        </a:rPr>
                        <a:t> </a:t>
                      </a:r>
                      <a:r>
                        <a:rPr sz="1200" spc="-5" dirty="0">
                          <a:latin typeface="Carlito"/>
                          <a:cs typeface="Carlito"/>
                        </a:rPr>
                        <a:t>(2</a:t>
                      </a:r>
                      <a:endParaRPr sz="1200">
                        <a:latin typeface="Carlito"/>
                        <a:cs typeface="Carlito"/>
                      </a:endParaRPr>
                    </a:p>
                    <a:p>
                      <a:pPr marL="199390">
                        <a:lnSpc>
                          <a:spcPts val="1400"/>
                        </a:lnSpc>
                      </a:pPr>
                      <a:r>
                        <a:rPr sz="1200" spc="-5" dirty="0">
                          <a:latin typeface="Carlito"/>
                          <a:cs typeface="Carlito"/>
                        </a:rPr>
                        <a:t>bytes)</a:t>
                      </a:r>
                      <a:endParaRPr sz="1200">
                        <a:latin typeface="Carlito"/>
                        <a:cs typeface="Carlito"/>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D"/>
                    </a:solidFill>
                  </a:tcPr>
                </a:tc>
                <a:tc>
                  <a:txBody>
                    <a:bodyPr/>
                    <a:lstStyle/>
                    <a:p>
                      <a:pPr marL="298450" marR="203835" indent="-88900">
                        <a:lnSpc>
                          <a:spcPct val="100000"/>
                        </a:lnSpc>
                        <a:spcBef>
                          <a:spcPts val="660"/>
                        </a:spcBef>
                      </a:pPr>
                      <a:r>
                        <a:rPr sz="1200" spc="-10" dirty="0">
                          <a:latin typeface="Carlito"/>
                          <a:cs typeface="Carlito"/>
                        </a:rPr>
                        <a:t>Data </a:t>
                      </a:r>
                      <a:r>
                        <a:rPr sz="1200" dirty="0">
                          <a:latin typeface="Carlito"/>
                          <a:cs typeface="Carlito"/>
                        </a:rPr>
                        <a:t>0</a:t>
                      </a:r>
                      <a:r>
                        <a:rPr sz="1200" spc="-80" dirty="0">
                          <a:latin typeface="Carlito"/>
                          <a:cs typeface="Carlito"/>
                        </a:rPr>
                        <a:t> </a:t>
                      </a:r>
                      <a:r>
                        <a:rPr sz="1200" spc="-5" dirty="0">
                          <a:latin typeface="Carlito"/>
                          <a:cs typeface="Carlito"/>
                        </a:rPr>
                        <a:t>(8  bytes)</a:t>
                      </a:r>
                      <a:endParaRPr sz="1200">
                        <a:latin typeface="Carlito"/>
                        <a:cs typeface="Carlito"/>
                      </a:endParaRPr>
                    </a:p>
                  </a:txBody>
                  <a:tcPr marL="0" marR="0" marT="838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F0F5"/>
                    </a:solidFill>
                  </a:tcPr>
                </a:tc>
                <a:tc>
                  <a:txBody>
                    <a:bodyPr/>
                    <a:lstStyle/>
                    <a:p>
                      <a:pPr marL="299720" marR="197485" indent="-88900">
                        <a:lnSpc>
                          <a:spcPct val="100000"/>
                        </a:lnSpc>
                        <a:spcBef>
                          <a:spcPts val="660"/>
                        </a:spcBef>
                      </a:pPr>
                      <a:r>
                        <a:rPr sz="1200" spc="-10" dirty="0">
                          <a:latin typeface="Carlito"/>
                          <a:cs typeface="Carlito"/>
                        </a:rPr>
                        <a:t>Data </a:t>
                      </a:r>
                      <a:r>
                        <a:rPr sz="1200" dirty="0">
                          <a:latin typeface="Carlito"/>
                          <a:cs typeface="Carlito"/>
                        </a:rPr>
                        <a:t>1</a:t>
                      </a:r>
                      <a:r>
                        <a:rPr sz="1200" spc="-80" dirty="0">
                          <a:latin typeface="Carlito"/>
                          <a:cs typeface="Carlito"/>
                        </a:rPr>
                        <a:t> </a:t>
                      </a:r>
                      <a:r>
                        <a:rPr sz="1200" spc="-5" dirty="0">
                          <a:latin typeface="Carlito"/>
                          <a:cs typeface="Carlito"/>
                        </a:rPr>
                        <a:t>(8  bytes)</a:t>
                      </a:r>
                      <a:endParaRPr sz="1200">
                        <a:latin typeface="Carlito"/>
                        <a:cs typeface="Carlito"/>
                      </a:endParaRPr>
                    </a:p>
                  </a:txBody>
                  <a:tcPr marL="0" marR="0" marT="838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F0F5"/>
                    </a:solidFill>
                  </a:tcPr>
                </a:tc>
                <a:tc>
                  <a:txBody>
                    <a:bodyPr/>
                    <a:lstStyle/>
                    <a:p>
                      <a:pPr marL="307340" marR="191135" indent="-102235">
                        <a:lnSpc>
                          <a:spcPct val="100000"/>
                        </a:lnSpc>
                        <a:spcBef>
                          <a:spcPts val="660"/>
                        </a:spcBef>
                      </a:pPr>
                      <a:r>
                        <a:rPr sz="1200" spc="-70" dirty="0">
                          <a:latin typeface="Arial"/>
                          <a:cs typeface="Arial"/>
                        </a:rPr>
                        <a:t>Data</a:t>
                      </a:r>
                      <a:r>
                        <a:rPr sz="1200" spc="-125" dirty="0">
                          <a:latin typeface="Arial"/>
                          <a:cs typeface="Arial"/>
                        </a:rPr>
                        <a:t> </a:t>
                      </a:r>
                      <a:r>
                        <a:rPr sz="1200" spc="-375" dirty="0">
                          <a:latin typeface="Arial"/>
                          <a:cs typeface="Arial"/>
                        </a:rPr>
                        <a:t>…</a:t>
                      </a:r>
                      <a:r>
                        <a:rPr sz="1200" spc="-105" dirty="0">
                          <a:latin typeface="Arial"/>
                          <a:cs typeface="Arial"/>
                        </a:rPr>
                        <a:t> </a:t>
                      </a:r>
                      <a:r>
                        <a:rPr sz="1200" spc="-50" dirty="0">
                          <a:latin typeface="Arial"/>
                          <a:cs typeface="Arial"/>
                        </a:rPr>
                        <a:t>(8  </a:t>
                      </a:r>
                      <a:r>
                        <a:rPr sz="1200" spc="-5" dirty="0">
                          <a:latin typeface="Carlito"/>
                          <a:cs typeface="Carlito"/>
                        </a:rPr>
                        <a:t>bytes)</a:t>
                      </a:r>
                      <a:endParaRPr sz="1200">
                        <a:latin typeface="Carlito"/>
                        <a:cs typeface="Carlito"/>
                      </a:endParaRPr>
                    </a:p>
                  </a:txBody>
                  <a:tcPr marL="0" marR="0" marT="838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F0F5"/>
                    </a:solidFill>
                  </a:tcPr>
                </a:tc>
                <a:tc>
                  <a:txBody>
                    <a:bodyPr/>
                    <a:lstStyle/>
                    <a:p>
                      <a:pPr marL="355600" marR="160655" indent="-187960">
                        <a:lnSpc>
                          <a:spcPct val="100000"/>
                        </a:lnSpc>
                        <a:spcBef>
                          <a:spcPts val="660"/>
                        </a:spcBef>
                      </a:pPr>
                      <a:r>
                        <a:rPr lang="en-US" sz="1200" b="1" spc="-5">
                          <a:latin typeface="Carlito"/>
                          <a:cs typeface="Carlito"/>
                        </a:rPr>
                        <a:t>0xAA &amp;</a:t>
                      </a:r>
                    </a:p>
                    <a:p>
                      <a:pPr marL="355600" marR="160655" indent="-187960">
                        <a:lnSpc>
                          <a:spcPct val="100000"/>
                        </a:lnSpc>
                        <a:spcBef>
                          <a:spcPts val="660"/>
                        </a:spcBef>
                      </a:pPr>
                      <a:r>
                        <a:rPr lang="en-US" sz="1200" b="1" spc="-5">
                          <a:latin typeface="Carlito"/>
                          <a:cs typeface="Carlito"/>
                        </a:rPr>
                        <a:t> 0xFF </a:t>
                      </a:r>
                      <a:r>
                        <a:rPr lang="en-US" sz="1200" spc="-5">
                          <a:latin typeface="Carlito"/>
                          <a:cs typeface="Carlito"/>
                        </a:rPr>
                        <a:t>(2  bytes)</a:t>
                      </a:r>
                      <a:endParaRPr lang="en-US" sz="1200">
                        <a:latin typeface="Carlito"/>
                        <a:cs typeface="Carlito"/>
                      </a:endParaRPr>
                    </a:p>
                  </a:txBody>
                  <a:tcPr marL="0" marR="0" marT="838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D"/>
                    </a:solidFill>
                  </a:tcPr>
                </a:tc>
                <a:extLst>
                  <a:ext uri="{0D108BD9-81ED-4DB2-BD59-A6C34878D82A}">
                    <a16:rowId xmlns:a16="http://schemas.microsoft.com/office/drawing/2014/main" val="10002"/>
                  </a:ext>
                </a:extLst>
              </a:tr>
            </a:tbl>
          </a:graphicData>
        </a:graphic>
      </p:graphicFrame>
      <p:pic>
        <p:nvPicPr>
          <p:cNvPr id="3074" name="Picture 2" descr="Hybrid Automatic Repeat Request (HARQ) in LTE FDD - Techplayon">
            <a:extLst>
              <a:ext uri="{FF2B5EF4-FFF2-40B4-BE49-F238E27FC236}">
                <a16:creationId xmlns:a16="http://schemas.microsoft.com/office/drawing/2014/main" id="{4358CFBD-2F00-AAEB-6E43-CD7AA92886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782472"/>
            <a:ext cx="5410200" cy="2517546"/>
          </a:xfrm>
          <a:prstGeom prst="rect">
            <a:avLst/>
          </a:prstGeom>
          <a:noFill/>
          <a:extLst>
            <a:ext uri="{909E8E84-426E-40DD-AFC4-6F175D3DCCD1}">
              <a14:hiddenFill xmlns:a14="http://schemas.microsoft.com/office/drawing/2010/main">
                <a:solidFill>
                  <a:srgbClr val="FFFFFF"/>
                </a:solidFill>
              </a14:hiddenFill>
            </a:ext>
          </a:extLst>
        </p:spPr>
      </p:pic>
      <p:sp>
        <p:nvSpPr>
          <p:cNvPr id="5" name="object 7">
            <a:extLst>
              <a:ext uri="{FF2B5EF4-FFF2-40B4-BE49-F238E27FC236}">
                <a16:creationId xmlns:a16="http://schemas.microsoft.com/office/drawing/2014/main" id="{077ED1E2-3242-09FC-3D29-9A3014FE85E1}"/>
              </a:ext>
            </a:extLst>
          </p:cNvPr>
          <p:cNvSpPr txBox="1"/>
          <p:nvPr/>
        </p:nvSpPr>
        <p:spPr>
          <a:xfrm>
            <a:off x="7391400" y="3808239"/>
            <a:ext cx="4038283" cy="377026"/>
          </a:xfrm>
          <a:prstGeom prst="rect">
            <a:avLst/>
          </a:prstGeom>
        </p:spPr>
        <p:txBody>
          <a:bodyPr vert="horz" wrap="square" lIns="0" tIns="12700" rIns="0" bIns="0" rtlCol="0">
            <a:spAutoFit/>
          </a:bodyPr>
          <a:lstStyle/>
          <a:p>
            <a:pPr marL="12700" marR="5080" algn="just">
              <a:lnSpc>
                <a:spcPct val="150000"/>
              </a:lnSpc>
              <a:spcBef>
                <a:spcPts val="100"/>
              </a:spcBef>
            </a:pPr>
            <a:r>
              <a:rPr lang="en-US" i="1" spc="-10">
                <a:solidFill>
                  <a:srgbClr val="0D0D0D"/>
                </a:solidFill>
                <a:latin typeface="Arial"/>
                <a:cs typeface="Arial"/>
              </a:rPr>
              <a:t>Cấu trúc khung truyền và nhận</a:t>
            </a:r>
            <a:endParaRPr sz="1800" i="1">
              <a:latin typeface="Arial"/>
              <a:cs typeface="Arial"/>
            </a:endParaRPr>
          </a:p>
        </p:txBody>
      </p:sp>
    </p:spTree>
    <p:extLst>
      <p:ext uri="{BB962C8B-B14F-4D97-AF65-F5344CB8AC3E}">
        <p14:creationId xmlns:p14="http://schemas.microsoft.com/office/powerpoint/2010/main" val="15932131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66800" y="304800"/>
            <a:ext cx="11125200" cy="627095"/>
          </a:xfrm>
          <a:prstGeom prst="rect">
            <a:avLst/>
          </a:prstGeom>
        </p:spPr>
        <p:txBody>
          <a:bodyPr vert="horz" wrap="square" lIns="0" tIns="11430" rIns="0" bIns="0" rtlCol="0">
            <a:spAutoFit/>
          </a:bodyPr>
          <a:lstStyle/>
          <a:p>
            <a:pPr marL="12700">
              <a:lnSpc>
                <a:spcPct val="100000"/>
              </a:lnSpc>
              <a:spcBef>
                <a:spcPts val="90"/>
              </a:spcBef>
            </a:pPr>
            <a:r>
              <a:rPr lang="en-US" sz="4000" b="1" spc="-10">
                <a:solidFill>
                  <a:srgbClr val="3376C6"/>
                </a:solidFill>
                <a:latin typeface="Arial" panose="020B0604020202020204" pitchFamily="34" charset="0"/>
                <a:cs typeface="Arial" panose="020B0604020202020204" pitchFamily="34" charset="0"/>
              </a:rPr>
              <a:t>5. PHÁT TRIỂN PHẦN MỀM: GIAO DIỆN GUI</a:t>
            </a:r>
            <a:endParaRPr lang="en-US" sz="4000">
              <a:latin typeface="Arial" panose="020B0604020202020204" pitchFamily="34" charset="0"/>
              <a:cs typeface="Arial" panose="020B0604020202020204" pitchFamily="34" charset="0"/>
            </a:endParaRPr>
          </a:p>
        </p:txBody>
      </p:sp>
      <p:sp>
        <p:nvSpPr>
          <p:cNvPr id="17" name="Date Placeholder 16"/>
          <p:cNvSpPr>
            <a:spLocks noGrp="1"/>
          </p:cNvSpPr>
          <p:nvPr>
            <p:ph type="dt" sz="half" idx="6"/>
          </p:nvPr>
        </p:nvSpPr>
        <p:spPr/>
        <p:txBody>
          <a:bodyPr/>
          <a:lstStyle/>
          <a:p>
            <a:r>
              <a:rPr lang="en-US"/>
              <a:t>12/18/2023</a:t>
            </a:r>
          </a:p>
        </p:txBody>
      </p:sp>
      <p:sp>
        <p:nvSpPr>
          <p:cNvPr id="19" name="Slide Number Placeholder 18"/>
          <p:cNvSpPr>
            <a:spLocks noGrp="1"/>
          </p:cNvSpPr>
          <p:nvPr>
            <p:ph type="sldNum" sz="quarter" idx="7"/>
          </p:nvPr>
        </p:nvSpPr>
        <p:spPr/>
        <p:txBody>
          <a:bodyPr/>
          <a:lstStyle/>
          <a:p>
            <a:pPr marL="38100"/>
            <a:r>
              <a:rPr lang="en-US"/>
              <a:t>Trang </a:t>
            </a:r>
            <a:fld id="{81D60167-4931-47E6-BA6A-407CBD079E47}" type="slidenum">
              <a:rPr smtClean="0"/>
              <a:t>24</a:t>
            </a:fld>
            <a:endParaRPr dirty="0"/>
          </a:p>
        </p:txBody>
      </p:sp>
      <p:sp>
        <p:nvSpPr>
          <p:cNvPr id="3" name="Footer Placeholder 2"/>
          <p:cNvSpPr>
            <a:spLocks noGrp="1"/>
          </p:cNvSpPr>
          <p:nvPr>
            <p:ph type="ftr" sz="quarter" idx="5"/>
          </p:nvPr>
        </p:nvSpPr>
        <p:spPr/>
        <p:txBody>
          <a:bodyPr/>
          <a:lstStyle/>
          <a:p>
            <a:r>
              <a:rPr lang="vi-VN"/>
              <a:t>KTĐT - Thiết kế hệ thống nhúng nâng cao</a:t>
            </a:r>
          </a:p>
        </p:txBody>
      </p:sp>
      <p:pic>
        <p:nvPicPr>
          <p:cNvPr id="6" name="Picture 5">
            <a:extLst>
              <a:ext uri="{FF2B5EF4-FFF2-40B4-BE49-F238E27FC236}">
                <a16:creationId xmlns:a16="http://schemas.microsoft.com/office/drawing/2014/main" id="{E6C34996-1864-D18F-090E-0878964F23D0}"/>
              </a:ext>
            </a:extLst>
          </p:cNvPr>
          <p:cNvPicPr>
            <a:picLocks noChangeAspect="1"/>
          </p:cNvPicPr>
          <p:nvPr/>
        </p:nvPicPr>
        <p:blipFill rotWithShape="1">
          <a:blip r:embed="rId2"/>
          <a:srcRect l="730" t="1556" r="1195" b="675"/>
          <a:stretch/>
        </p:blipFill>
        <p:spPr>
          <a:xfrm>
            <a:off x="457200" y="1371600"/>
            <a:ext cx="5181600" cy="4429366"/>
          </a:xfrm>
          <a:prstGeom prst="rect">
            <a:avLst/>
          </a:prstGeom>
        </p:spPr>
      </p:pic>
      <p:pic>
        <p:nvPicPr>
          <p:cNvPr id="8" name="Picture 7">
            <a:extLst>
              <a:ext uri="{FF2B5EF4-FFF2-40B4-BE49-F238E27FC236}">
                <a16:creationId xmlns:a16="http://schemas.microsoft.com/office/drawing/2014/main" id="{C6882ECE-ACBE-7B44-6300-65DA2EEBAEE4}"/>
              </a:ext>
            </a:extLst>
          </p:cNvPr>
          <p:cNvPicPr>
            <a:picLocks noChangeAspect="1"/>
          </p:cNvPicPr>
          <p:nvPr/>
        </p:nvPicPr>
        <p:blipFill rotWithShape="1">
          <a:blip r:embed="rId3"/>
          <a:srcRect/>
          <a:stretch/>
        </p:blipFill>
        <p:spPr>
          <a:xfrm>
            <a:off x="7618489" y="1447800"/>
            <a:ext cx="2895601" cy="3214801"/>
          </a:xfrm>
          <a:prstGeom prst="rect">
            <a:avLst/>
          </a:prstGeom>
        </p:spPr>
      </p:pic>
      <p:sp>
        <p:nvSpPr>
          <p:cNvPr id="5" name="Text 4">
            <a:extLst>
              <a:ext uri="{FF2B5EF4-FFF2-40B4-BE49-F238E27FC236}">
                <a16:creationId xmlns:a16="http://schemas.microsoft.com/office/drawing/2014/main" id="{DD4FFE5F-9114-EE9F-EB19-F8AB47B6EB88}"/>
              </a:ext>
            </a:extLst>
          </p:cNvPr>
          <p:cNvSpPr/>
          <p:nvPr/>
        </p:nvSpPr>
        <p:spPr>
          <a:xfrm>
            <a:off x="1524000" y="5900630"/>
            <a:ext cx="3048000" cy="440577"/>
          </a:xfrm>
          <a:prstGeom prst="rect">
            <a:avLst/>
          </a:prstGeom>
          <a:noFill/>
          <a:ln/>
        </p:spPr>
        <p:txBody>
          <a:bodyPr wrap="none" rtlCol="0" anchor="t"/>
          <a:lstStyle/>
          <a:p>
            <a:pPr algn="just">
              <a:lnSpc>
                <a:spcPts val="2734"/>
              </a:lnSpc>
            </a:pPr>
            <a:r>
              <a:rPr lang="en-US" sz="2000" i="1">
                <a:solidFill>
                  <a:srgbClr val="000000"/>
                </a:solidFill>
                <a:ea typeface="p22-mackinac-pro" pitchFamily="34" charset="-122"/>
                <a:cs typeface="Arial" panose="020B0604020202020204" pitchFamily="34" charset="0"/>
              </a:rPr>
              <a:t>Giao diện Main Dashboard</a:t>
            </a:r>
            <a:endParaRPr lang="vi-VN" sz="2000" i="1" dirty="0">
              <a:solidFill>
                <a:srgbClr val="000000"/>
              </a:solidFill>
              <a:ea typeface="p22-mackinac-pro" pitchFamily="34" charset="-122"/>
              <a:cs typeface="Arial" panose="020B0604020202020204" pitchFamily="34" charset="0"/>
            </a:endParaRPr>
          </a:p>
        </p:txBody>
      </p:sp>
      <p:sp>
        <p:nvSpPr>
          <p:cNvPr id="7" name="Text 4">
            <a:extLst>
              <a:ext uri="{FF2B5EF4-FFF2-40B4-BE49-F238E27FC236}">
                <a16:creationId xmlns:a16="http://schemas.microsoft.com/office/drawing/2014/main" id="{5EB06197-FF8F-BA0B-9FE6-F28C9D5B5746}"/>
              </a:ext>
            </a:extLst>
          </p:cNvPr>
          <p:cNvSpPr/>
          <p:nvPr/>
        </p:nvSpPr>
        <p:spPr>
          <a:xfrm>
            <a:off x="6742189" y="4856568"/>
            <a:ext cx="4648200" cy="396692"/>
          </a:xfrm>
          <a:prstGeom prst="rect">
            <a:avLst/>
          </a:prstGeom>
          <a:noFill/>
          <a:ln/>
        </p:spPr>
        <p:txBody>
          <a:bodyPr wrap="none" rtlCol="0" anchor="t"/>
          <a:lstStyle/>
          <a:p>
            <a:pPr algn="ctr">
              <a:lnSpc>
                <a:spcPts val="2734"/>
              </a:lnSpc>
            </a:pPr>
            <a:r>
              <a:rPr lang="en-US" sz="2000" i="1">
                <a:solidFill>
                  <a:srgbClr val="000000"/>
                </a:solidFill>
                <a:ea typeface="p22-mackinac-pro" pitchFamily="34" charset="-122"/>
                <a:cs typeface="Arial" panose="020B0604020202020204" pitchFamily="34" charset="0"/>
              </a:rPr>
              <a:t>Giao diện kết nối cổng COM</a:t>
            </a:r>
            <a:endParaRPr lang="vi-VN" sz="2000" i="1" dirty="0">
              <a:solidFill>
                <a:srgbClr val="000000"/>
              </a:solidFill>
              <a:ea typeface="p22-mackinac-pro" pitchFamily="34" charset="-122"/>
              <a:cs typeface="Arial" panose="020B0604020202020204" pitchFamily="34" charset="0"/>
            </a:endParaRPr>
          </a:p>
        </p:txBody>
      </p:sp>
    </p:spTree>
    <p:extLst>
      <p:ext uri="{BB962C8B-B14F-4D97-AF65-F5344CB8AC3E}">
        <p14:creationId xmlns:p14="http://schemas.microsoft.com/office/powerpoint/2010/main" val="14658911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66800" y="304800"/>
            <a:ext cx="11125200" cy="627095"/>
          </a:xfrm>
          <a:prstGeom prst="rect">
            <a:avLst/>
          </a:prstGeom>
        </p:spPr>
        <p:txBody>
          <a:bodyPr vert="horz" wrap="square" lIns="0" tIns="11430" rIns="0" bIns="0" rtlCol="0">
            <a:spAutoFit/>
          </a:bodyPr>
          <a:lstStyle/>
          <a:p>
            <a:pPr marL="12700">
              <a:lnSpc>
                <a:spcPct val="100000"/>
              </a:lnSpc>
              <a:spcBef>
                <a:spcPts val="90"/>
              </a:spcBef>
            </a:pPr>
            <a:r>
              <a:rPr lang="en-US" sz="4000" b="1" spc="-10">
                <a:solidFill>
                  <a:srgbClr val="3376C6"/>
                </a:solidFill>
                <a:latin typeface="Arial" panose="020B0604020202020204" pitchFamily="34" charset="0"/>
                <a:cs typeface="Arial" panose="020B0604020202020204" pitchFamily="34" charset="0"/>
              </a:rPr>
              <a:t>5. PHÁT TRIỂN PHẦN MỀM: GIAO DIỆN GUI</a:t>
            </a:r>
            <a:endParaRPr lang="en-US" sz="4000">
              <a:latin typeface="Arial" panose="020B0604020202020204" pitchFamily="34" charset="0"/>
              <a:cs typeface="Arial" panose="020B0604020202020204" pitchFamily="34" charset="0"/>
            </a:endParaRPr>
          </a:p>
        </p:txBody>
      </p:sp>
      <p:sp>
        <p:nvSpPr>
          <p:cNvPr id="17" name="Date Placeholder 16"/>
          <p:cNvSpPr>
            <a:spLocks noGrp="1"/>
          </p:cNvSpPr>
          <p:nvPr>
            <p:ph type="dt" sz="half" idx="6"/>
          </p:nvPr>
        </p:nvSpPr>
        <p:spPr/>
        <p:txBody>
          <a:bodyPr/>
          <a:lstStyle/>
          <a:p>
            <a:r>
              <a:rPr lang="en-US"/>
              <a:t>12/18/2023</a:t>
            </a:r>
          </a:p>
        </p:txBody>
      </p:sp>
      <p:sp>
        <p:nvSpPr>
          <p:cNvPr id="19" name="Slide Number Placeholder 18"/>
          <p:cNvSpPr>
            <a:spLocks noGrp="1"/>
          </p:cNvSpPr>
          <p:nvPr>
            <p:ph type="sldNum" sz="quarter" idx="7"/>
          </p:nvPr>
        </p:nvSpPr>
        <p:spPr/>
        <p:txBody>
          <a:bodyPr/>
          <a:lstStyle/>
          <a:p>
            <a:pPr marL="38100"/>
            <a:r>
              <a:rPr lang="en-US"/>
              <a:t>Trang </a:t>
            </a:r>
            <a:fld id="{81D60167-4931-47E6-BA6A-407CBD079E47}" type="slidenum">
              <a:rPr smtClean="0"/>
              <a:t>25</a:t>
            </a:fld>
            <a:endParaRPr dirty="0"/>
          </a:p>
        </p:txBody>
      </p:sp>
      <p:sp>
        <p:nvSpPr>
          <p:cNvPr id="3" name="Footer Placeholder 2"/>
          <p:cNvSpPr>
            <a:spLocks noGrp="1"/>
          </p:cNvSpPr>
          <p:nvPr>
            <p:ph type="ftr" sz="quarter" idx="5"/>
          </p:nvPr>
        </p:nvSpPr>
        <p:spPr/>
        <p:txBody>
          <a:bodyPr/>
          <a:lstStyle/>
          <a:p>
            <a:r>
              <a:rPr lang="vi-VN"/>
              <a:t>KTĐT - Thiết kế hệ thống nhúng nâng cao</a:t>
            </a:r>
          </a:p>
        </p:txBody>
      </p:sp>
      <p:pic>
        <p:nvPicPr>
          <p:cNvPr id="7" name="Picture 6">
            <a:extLst>
              <a:ext uri="{FF2B5EF4-FFF2-40B4-BE49-F238E27FC236}">
                <a16:creationId xmlns:a16="http://schemas.microsoft.com/office/drawing/2014/main" id="{9FE82529-D751-1563-61BB-B3BD92C9C1AD}"/>
              </a:ext>
            </a:extLst>
          </p:cNvPr>
          <p:cNvPicPr>
            <a:picLocks noChangeAspect="1"/>
          </p:cNvPicPr>
          <p:nvPr/>
        </p:nvPicPr>
        <p:blipFill>
          <a:blip r:embed="rId2"/>
          <a:stretch>
            <a:fillRect/>
          </a:stretch>
        </p:blipFill>
        <p:spPr>
          <a:xfrm>
            <a:off x="2066362" y="1323687"/>
            <a:ext cx="8059275" cy="4648849"/>
          </a:xfrm>
          <a:prstGeom prst="rect">
            <a:avLst/>
          </a:prstGeom>
        </p:spPr>
      </p:pic>
      <p:sp>
        <p:nvSpPr>
          <p:cNvPr id="5" name="Text 4">
            <a:extLst>
              <a:ext uri="{FF2B5EF4-FFF2-40B4-BE49-F238E27FC236}">
                <a16:creationId xmlns:a16="http://schemas.microsoft.com/office/drawing/2014/main" id="{C34DEC2A-BE17-AA37-8B8D-15D5926396E0}"/>
              </a:ext>
            </a:extLst>
          </p:cNvPr>
          <p:cNvSpPr/>
          <p:nvPr/>
        </p:nvSpPr>
        <p:spPr>
          <a:xfrm>
            <a:off x="4000500" y="6052507"/>
            <a:ext cx="5257800" cy="364788"/>
          </a:xfrm>
          <a:prstGeom prst="rect">
            <a:avLst/>
          </a:prstGeom>
          <a:noFill/>
          <a:ln/>
        </p:spPr>
        <p:txBody>
          <a:bodyPr wrap="none" rtlCol="0" anchor="t"/>
          <a:lstStyle/>
          <a:p>
            <a:pPr algn="just">
              <a:lnSpc>
                <a:spcPts val="2734"/>
              </a:lnSpc>
            </a:pPr>
            <a:r>
              <a:rPr lang="en-US" sz="2000" i="1">
                <a:solidFill>
                  <a:srgbClr val="000000"/>
                </a:solidFill>
                <a:ea typeface="p22-mackinac-pro" pitchFamily="34" charset="-122"/>
                <a:cs typeface="Arial" panose="020B0604020202020204" pitchFamily="34" charset="0"/>
              </a:rPr>
              <a:t>Giao diện quản lý thẻ (Card Management)</a:t>
            </a:r>
            <a:endParaRPr lang="vi-VN" sz="2000" i="1" dirty="0">
              <a:solidFill>
                <a:srgbClr val="000000"/>
              </a:solidFill>
              <a:ea typeface="p22-mackinac-pro" pitchFamily="34" charset="-122"/>
              <a:cs typeface="Arial" panose="020B0604020202020204" pitchFamily="34" charset="0"/>
            </a:endParaRPr>
          </a:p>
        </p:txBody>
      </p:sp>
    </p:spTree>
    <p:extLst>
      <p:ext uri="{BB962C8B-B14F-4D97-AF65-F5344CB8AC3E}">
        <p14:creationId xmlns:p14="http://schemas.microsoft.com/office/powerpoint/2010/main" val="2792935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66800" y="304800"/>
            <a:ext cx="11125200" cy="627095"/>
          </a:xfrm>
          <a:prstGeom prst="rect">
            <a:avLst/>
          </a:prstGeom>
        </p:spPr>
        <p:txBody>
          <a:bodyPr vert="horz" wrap="square" lIns="0" tIns="11430" rIns="0" bIns="0" rtlCol="0">
            <a:spAutoFit/>
          </a:bodyPr>
          <a:lstStyle/>
          <a:p>
            <a:pPr marL="12700">
              <a:lnSpc>
                <a:spcPct val="100000"/>
              </a:lnSpc>
              <a:spcBef>
                <a:spcPts val="90"/>
              </a:spcBef>
            </a:pPr>
            <a:r>
              <a:rPr lang="en-US" sz="4000" b="1" spc="-10">
                <a:solidFill>
                  <a:srgbClr val="3376C6"/>
                </a:solidFill>
                <a:latin typeface="Arial" panose="020B0604020202020204" pitchFamily="34" charset="0"/>
                <a:cs typeface="Arial" panose="020B0604020202020204" pitchFamily="34" charset="0"/>
              </a:rPr>
              <a:t>5. PHÁT TRIỂN PHẦN MỀM: GIAO DIỆN GUI</a:t>
            </a:r>
            <a:endParaRPr lang="en-US" sz="4000">
              <a:latin typeface="Arial" panose="020B0604020202020204" pitchFamily="34" charset="0"/>
              <a:cs typeface="Arial" panose="020B0604020202020204" pitchFamily="34" charset="0"/>
            </a:endParaRPr>
          </a:p>
        </p:txBody>
      </p:sp>
      <p:sp>
        <p:nvSpPr>
          <p:cNvPr id="17" name="Date Placeholder 16"/>
          <p:cNvSpPr>
            <a:spLocks noGrp="1"/>
          </p:cNvSpPr>
          <p:nvPr>
            <p:ph type="dt" sz="half" idx="6"/>
          </p:nvPr>
        </p:nvSpPr>
        <p:spPr/>
        <p:txBody>
          <a:bodyPr/>
          <a:lstStyle/>
          <a:p>
            <a:r>
              <a:rPr lang="en-US"/>
              <a:t>12/18/2023</a:t>
            </a:r>
          </a:p>
        </p:txBody>
      </p:sp>
      <p:sp>
        <p:nvSpPr>
          <p:cNvPr id="19" name="Slide Number Placeholder 18"/>
          <p:cNvSpPr>
            <a:spLocks noGrp="1"/>
          </p:cNvSpPr>
          <p:nvPr>
            <p:ph type="sldNum" sz="quarter" idx="7"/>
          </p:nvPr>
        </p:nvSpPr>
        <p:spPr/>
        <p:txBody>
          <a:bodyPr/>
          <a:lstStyle/>
          <a:p>
            <a:pPr marL="38100"/>
            <a:r>
              <a:rPr lang="en-US"/>
              <a:t>Trang </a:t>
            </a:r>
            <a:fld id="{81D60167-4931-47E6-BA6A-407CBD079E47}" type="slidenum">
              <a:rPr smtClean="0"/>
              <a:t>26</a:t>
            </a:fld>
            <a:endParaRPr dirty="0"/>
          </a:p>
        </p:txBody>
      </p:sp>
      <p:sp>
        <p:nvSpPr>
          <p:cNvPr id="3" name="Footer Placeholder 2"/>
          <p:cNvSpPr>
            <a:spLocks noGrp="1"/>
          </p:cNvSpPr>
          <p:nvPr>
            <p:ph type="ftr" sz="quarter" idx="5"/>
          </p:nvPr>
        </p:nvSpPr>
        <p:spPr/>
        <p:txBody>
          <a:bodyPr/>
          <a:lstStyle/>
          <a:p>
            <a:r>
              <a:rPr lang="vi-VN"/>
              <a:t>KTĐT - Thiết kế hệ thống nhúng nâng cao</a:t>
            </a:r>
          </a:p>
        </p:txBody>
      </p:sp>
      <p:pic>
        <p:nvPicPr>
          <p:cNvPr id="7" name="Picture 6">
            <a:extLst>
              <a:ext uri="{FF2B5EF4-FFF2-40B4-BE49-F238E27FC236}">
                <a16:creationId xmlns:a16="http://schemas.microsoft.com/office/drawing/2014/main" id="{AB145511-9084-0501-9D8D-96E5794A2C1C}"/>
              </a:ext>
            </a:extLst>
          </p:cNvPr>
          <p:cNvPicPr>
            <a:picLocks noChangeAspect="1"/>
          </p:cNvPicPr>
          <p:nvPr/>
        </p:nvPicPr>
        <p:blipFill>
          <a:blip r:embed="rId2"/>
          <a:stretch>
            <a:fillRect/>
          </a:stretch>
        </p:blipFill>
        <p:spPr>
          <a:xfrm>
            <a:off x="2973923" y="1243083"/>
            <a:ext cx="6059299" cy="4836962"/>
          </a:xfrm>
          <a:prstGeom prst="rect">
            <a:avLst/>
          </a:prstGeom>
        </p:spPr>
      </p:pic>
      <p:sp>
        <p:nvSpPr>
          <p:cNvPr id="5" name="Text 4">
            <a:extLst>
              <a:ext uri="{FF2B5EF4-FFF2-40B4-BE49-F238E27FC236}">
                <a16:creationId xmlns:a16="http://schemas.microsoft.com/office/drawing/2014/main" id="{A9A31164-0B81-7B05-C4BA-8B706B4923F2}"/>
              </a:ext>
            </a:extLst>
          </p:cNvPr>
          <p:cNvSpPr/>
          <p:nvPr/>
        </p:nvSpPr>
        <p:spPr>
          <a:xfrm>
            <a:off x="4800600" y="6066173"/>
            <a:ext cx="2590800" cy="325060"/>
          </a:xfrm>
          <a:prstGeom prst="rect">
            <a:avLst/>
          </a:prstGeom>
          <a:noFill/>
          <a:ln/>
        </p:spPr>
        <p:txBody>
          <a:bodyPr wrap="none" rtlCol="0" anchor="t"/>
          <a:lstStyle/>
          <a:p>
            <a:pPr algn="just">
              <a:lnSpc>
                <a:spcPts val="2734"/>
              </a:lnSpc>
            </a:pPr>
            <a:r>
              <a:rPr lang="en-US" sz="2000" i="1">
                <a:solidFill>
                  <a:srgbClr val="000000"/>
                </a:solidFill>
                <a:ea typeface="p22-mackinac-pro" pitchFamily="34" charset="-122"/>
                <a:cs typeface="Arial" panose="020B0604020202020204" pitchFamily="34" charset="0"/>
              </a:rPr>
              <a:t>Giao diện Report Form</a:t>
            </a:r>
            <a:endParaRPr lang="vi-VN" sz="2000" i="1" dirty="0">
              <a:solidFill>
                <a:srgbClr val="000000"/>
              </a:solidFill>
              <a:ea typeface="p22-mackinac-pro" pitchFamily="34" charset="-122"/>
              <a:cs typeface="Arial" panose="020B0604020202020204" pitchFamily="34" charset="0"/>
            </a:endParaRPr>
          </a:p>
        </p:txBody>
      </p:sp>
    </p:spTree>
    <p:extLst>
      <p:ext uri="{BB962C8B-B14F-4D97-AF65-F5344CB8AC3E}">
        <p14:creationId xmlns:p14="http://schemas.microsoft.com/office/powerpoint/2010/main" val="31033308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4" name="Image 1" descr="preencoded.png"/>
          <p:cNvPicPr>
            <a:picLocks noChangeAspect="1"/>
          </p:cNvPicPr>
          <p:nvPr/>
        </p:nvPicPr>
        <p:blipFill>
          <a:blip r:embed="rId4"/>
          <a:stretch>
            <a:fillRect/>
          </a:stretch>
        </p:blipFill>
        <p:spPr>
          <a:xfrm>
            <a:off x="0" y="0"/>
            <a:ext cx="12192000" cy="2314575"/>
          </a:xfrm>
          <a:prstGeom prst="rect">
            <a:avLst/>
          </a:prstGeom>
        </p:spPr>
      </p:pic>
      <p:sp>
        <p:nvSpPr>
          <p:cNvPr id="6" name="object 2">
            <a:extLst>
              <a:ext uri="{FF2B5EF4-FFF2-40B4-BE49-F238E27FC236}">
                <a16:creationId xmlns:a16="http://schemas.microsoft.com/office/drawing/2014/main" id="{8EBC95F6-064B-11F8-0C61-5A71D9D0E9D8}"/>
              </a:ext>
            </a:extLst>
          </p:cNvPr>
          <p:cNvSpPr txBox="1">
            <a:spLocks/>
          </p:cNvSpPr>
          <p:nvPr/>
        </p:nvSpPr>
        <p:spPr>
          <a:xfrm>
            <a:off x="4800600" y="3401684"/>
            <a:ext cx="3411220" cy="1781810"/>
          </a:xfrm>
          <a:prstGeom prst="rect">
            <a:avLst/>
          </a:prstGeom>
        </p:spPr>
        <p:txBody>
          <a:bodyPr vert="horz" wrap="square" lIns="0" tIns="158750" rIns="0" bIns="0" rtlCol="0">
            <a:spAutoFit/>
          </a:bodyPr>
          <a:lstStyle>
            <a:lvl1pPr>
              <a:defRPr sz="4800" b="1" i="0">
                <a:solidFill>
                  <a:srgbClr val="375F92"/>
                </a:solidFill>
                <a:latin typeface="Arial"/>
                <a:ea typeface="+mj-ea"/>
                <a:cs typeface="Arial"/>
              </a:defRPr>
            </a:lvl1pPr>
          </a:lstStyle>
          <a:p>
            <a:pPr marL="12700" marR="0" lvl="0" indent="0" defTabSz="914400" eaLnBrk="1" fontAlgn="auto" latinLnBrk="0" hangingPunct="1">
              <a:lnSpc>
                <a:spcPct val="100000"/>
              </a:lnSpc>
              <a:spcBef>
                <a:spcPts val="1250"/>
              </a:spcBef>
              <a:spcAft>
                <a:spcPts val="0"/>
              </a:spcAft>
              <a:buClrTx/>
              <a:buSzTx/>
              <a:buFontTx/>
              <a:buNone/>
              <a:tabLst/>
              <a:defRPr/>
            </a:pPr>
            <a:r>
              <a:rPr kumimoji="0" lang="en-US" sz="4800" b="1" i="0" u="none" strike="noStrike" kern="0" cap="none" spc="-5" normalizeH="0" baseline="0" noProof="0">
                <a:ln>
                  <a:noFill/>
                </a:ln>
                <a:solidFill>
                  <a:srgbClr val="375F92"/>
                </a:solidFill>
                <a:effectLst/>
                <a:uLnTx/>
                <a:uFillTx/>
                <a:latin typeface="Arial"/>
                <a:ea typeface="+mj-ea"/>
                <a:cs typeface="Arial"/>
              </a:rPr>
              <a:t>KẾT</a:t>
            </a:r>
            <a:r>
              <a:rPr kumimoji="0" lang="en-US" sz="4800" b="1" i="0" u="none" strike="noStrike" kern="0" cap="none" spc="-25" normalizeH="0" baseline="0" noProof="0">
                <a:ln>
                  <a:noFill/>
                </a:ln>
                <a:solidFill>
                  <a:srgbClr val="375F92"/>
                </a:solidFill>
                <a:effectLst/>
                <a:uLnTx/>
                <a:uFillTx/>
                <a:latin typeface="Arial"/>
                <a:ea typeface="+mj-ea"/>
                <a:cs typeface="Arial"/>
              </a:rPr>
              <a:t> </a:t>
            </a:r>
            <a:r>
              <a:rPr kumimoji="0" lang="en-US" sz="4800" b="1" i="0" u="none" strike="noStrike" kern="0" cap="none" spc="0" normalizeH="0" baseline="0" noProof="0">
                <a:ln>
                  <a:noFill/>
                </a:ln>
                <a:solidFill>
                  <a:srgbClr val="375F92"/>
                </a:solidFill>
                <a:effectLst/>
                <a:uLnTx/>
                <a:uFillTx/>
                <a:latin typeface="Arial"/>
                <a:ea typeface="+mj-ea"/>
                <a:cs typeface="Arial"/>
              </a:rPr>
              <a:t>QUẢ</a:t>
            </a:r>
          </a:p>
          <a:p>
            <a:pPr marL="12700" marR="0" lvl="0" indent="0" defTabSz="914400" eaLnBrk="1" fontAlgn="auto" latinLnBrk="0" hangingPunct="1">
              <a:lnSpc>
                <a:spcPct val="100000"/>
              </a:lnSpc>
              <a:spcBef>
                <a:spcPts val="1155"/>
              </a:spcBef>
              <a:spcAft>
                <a:spcPts val="0"/>
              </a:spcAft>
              <a:buClrTx/>
              <a:buSzTx/>
              <a:buFontTx/>
              <a:buNone/>
              <a:tabLst/>
              <a:defRPr/>
            </a:pPr>
            <a:r>
              <a:rPr kumimoji="0" lang="en-US" sz="4800" b="1" i="0" u="none" strike="noStrike" kern="0" cap="none" spc="0" normalizeH="0" baseline="0" noProof="0">
                <a:ln>
                  <a:noFill/>
                </a:ln>
                <a:solidFill>
                  <a:srgbClr val="375F92"/>
                </a:solidFill>
                <a:effectLst/>
                <a:uLnTx/>
                <a:uFillTx/>
                <a:latin typeface="Arial"/>
                <a:ea typeface="+mj-ea"/>
                <a:cs typeface="Arial"/>
              </a:rPr>
              <a:t>THỰC</a:t>
            </a:r>
            <a:r>
              <a:rPr kumimoji="0" lang="en-US" sz="4800" b="1" i="0" u="none" strike="noStrike" kern="0" cap="none" spc="-90" normalizeH="0" baseline="0" noProof="0">
                <a:ln>
                  <a:noFill/>
                </a:ln>
                <a:solidFill>
                  <a:srgbClr val="375F92"/>
                </a:solidFill>
                <a:effectLst/>
                <a:uLnTx/>
                <a:uFillTx/>
                <a:latin typeface="Arial"/>
                <a:ea typeface="+mj-ea"/>
                <a:cs typeface="Arial"/>
              </a:rPr>
              <a:t> </a:t>
            </a:r>
            <a:r>
              <a:rPr kumimoji="0" lang="en-US" sz="4800" b="1" i="0" u="none" strike="noStrike" kern="0" cap="none" spc="-5" normalizeH="0" baseline="0" noProof="0">
                <a:ln>
                  <a:noFill/>
                </a:ln>
                <a:solidFill>
                  <a:srgbClr val="375F92"/>
                </a:solidFill>
                <a:effectLst/>
                <a:uLnTx/>
                <a:uFillTx/>
                <a:latin typeface="Arial"/>
                <a:ea typeface="+mj-ea"/>
                <a:cs typeface="Arial"/>
              </a:rPr>
              <a:t>HIỆN</a:t>
            </a:r>
            <a:endParaRPr kumimoji="0" lang="en-US" sz="4800" b="1" i="0" u="none" strike="noStrike" kern="0" cap="none" spc="-5" normalizeH="0" baseline="0" noProof="0" dirty="0">
              <a:ln>
                <a:noFill/>
              </a:ln>
              <a:solidFill>
                <a:srgbClr val="375F92"/>
              </a:solidFill>
              <a:effectLst/>
              <a:uLnTx/>
              <a:uFillTx/>
              <a:latin typeface="Arial"/>
              <a:ea typeface="+mj-ea"/>
              <a:cs typeface="Arial"/>
            </a:endParaRPr>
          </a:p>
        </p:txBody>
      </p:sp>
      <p:sp>
        <p:nvSpPr>
          <p:cNvPr id="9" name="object 3">
            <a:extLst>
              <a:ext uri="{FF2B5EF4-FFF2-40B4-BE49-F238E27FC236}">
                <a16:creationId xmlns:a16="http://schemas.microsoft.com/office/drawing/2014/main" id="{C3B71B99-B9AB-7E93-73A8-F10C022210CD}"/>
              </a:ext>
            </a:extLst>
          </p:cNvPr>
          <p:cNvSpPr txBox="1"/>
          <p:nvPr/>
        </p:nvSpPr>
        <p:spPr>
          <a:xfrm>
            <a:off x="2971800" y="3564562"/>
            <a:ext cx="1510030" cy="1456055"/>
          </a:xfrm>
          <a:prstGeom prst="rect">
            <a:avLst/>
          </a:prstGeom>
          <a:solidFill>
            <a:srgbClr val="375F92"/>
          </a:solidFill>
        </p:spPr>
        <p:txBody>
          <a:bodyPr vert="horz" wrap="square" lIns="0" tIns="172085" rIns="0" bIns="0" rtlCol="0">
            <a:spAutoFit/>
          </a:bodyPr>
          <a:lstStyle/>
          <a:p>
            <a:pPr marL="329565">
              <a:spcBef>
                <a:spcPts val="1355"/>
              </a:spcBef>
            </a:pPr>
            <a:r>
              <a:rPr sz="6600" b="1" dirty="0">
                <a:solidFill>
                  <a:srgbClr val="FFFFFF"/>
                </a:solidFill>
                <a:latin typeface="Carlito"/>
                <a:cs typeface="Carlito"/>
              </a:rPr>
              <a:t>06</a:t>
            </a:r>
            <a:endParaRPr sz="6600">
              <a:solidFill>
                <a:prstClr val="black"/>
              </a:solidFill>
              <a:latin typeface="Carlito"/>
              <a:cs typeface="Carlito"/>
            </a:endParaRPr>
          </a:p>
        </p:txBody>
      </p:sp>
    </p:spTree>
    <p:extLst>
      <p:ext uri="{BB962C8B-B14F-4D97-AF65-F5344CB8AC3E}">
        <p14:creationId xmlns:p14="http://schemas.microsoft.com/office/powerpoint/2010/main" val="8141368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66800" y="304800"/>
            <a:ext cx="11125200" cy="627095"/>
          </a:xfrm>
          <a:prstGeom prst="rect">
            <a:avLst/>
          </a:prstGeom>
        </p:spPr>
        <p:txBody>
          <a:bodyPr vert="horz" wrap="square" lIns="0" tIns="11430" rIns="0" bIns="0" rtlCol="0">
            <a:spAutoFit/>
          </a:bodyPr>
          <a:lstStyle/>
          <a:p>
            <a:pPr marL="12700">
              <a:lnSpc>
                <a:spcPct val="100000"/>
              </a:lnSpc>
              <a:spcBef>
                <a:spcPts val="90"/>
              </a:spcBef>
            </a:pPr>
            <a:r>
              <a:rPr lang="en-US" sz="4000" b="1" spc="-10">
                <a:solidFill>
                  <a:srgbClr val="3376C6"/>
                </a:solidFill>
                <a:latin typeface="Arial" panose="020B0604020202020204" pitchFamily="34" charset="0"/>
                <a:cs typeface="Arial" panose="020B0604020202020204" pitchFamily="34" charset="0"/>
              </a:rPr>
              <a:t>6. KẾT QUẢ THỰC HIỆN: PHẦN CỨNG</a:t>
            </a:r>
            <a:endParaRPr lang="en-US" sz="4000">
              <a:latin typeface="Arial" panose="020B0604020202020204" pitchFamily="34" charset="0"/>
              <a:cs typeface="Arial" panose="020B0604020202020204" pitchFamily="34" charset="0"/>
            </a:endParaRPr>
          </a:p>
        </p:txBody>
      </p:sp>
      <p:sp>
        <p:nvSpPr>
          <p:cNvPr id="17" name="Date Placeholder 16"/>
          <p:cNvSpPr>
            <a:spLocks noGrp="1"/>
          </p:cNvSpPr>
          <p:nvPr>
            <p:ph type="dt" sz="half" idx="6"/>
          </p:nvPr>
        </p:nvSpPr>
        <p:spPr/>
        <p:txBody>
          <a:bodyPr/>
          <a:lstStyle/>
          <a:p>
            <a:r>
              <a:rPr lang="en-US"/>
              <a:t>12/18/2023</a:t>
            </a:r>
          </a:p>
        </p:txBody>
      </p:sp>
      <p:sp>
        <p:nvSpPr>
          <p:cNvPr id="19" name="Slide Number Placeholder 18"/>
          <p:cNvSpPr>
            <a:spLocks noGrp="1"/>
          </p:cNvSpPr>
          <p:nvPr>
            <p:ph type="sldNum" sz="quarter" idx="7"/>
          </p:nvPr>
        </p:nvSpPr>
        <p:spPr/>
        <p:txBody>
          <a:bodyPr/>
          <a:lstStyle/>
          <a:p>
            <a:pPr marL="38100"/>
            <a:r>
              <a:rPr lang="en-US"/>
              <a:t>Trang </a:t>
            </a:r>
            <a:fld id="{81D60167-4931-47E6-BA6A-407CBD079E47}" type="slidenum">
              <a:rPr smtClean="0"/>
              <a:t>28</a:t>
            </a:fld>
            <a:endParaRPr dirty="0"/>
          </a:p>
        </p:txBody>
      </p:sp>
      <p:sp>
        <p:nvSpPr>
          <p:cNvPr id="3" name="Footer Placeholder 2"/>
          <p:cNvSpPr>
            <a:spLocks noGrp="1"/>
          </p:cNvSpPr>
          <p:nvPr>
            <p:ph type="ftr" sz="quarter" idx="5"/>
          </p:nvPr>
        </p:nvSpPr>
        <p:spPr/>
        <p:txBody>
          <a:bodyPr/>
          <a:lstStyle/>
          <a:p>
            <a:r>
              <a:rPr lang="vi-VN"/>
              <a:t>KTĐT - Thiết kế hệ thống nhúng nâng cao</a:t>
            </a:r>
          </a:p>
        </p:txBody>
      </p:sp>
      <p:pic>
        <p:nvPicPr>
          <p:cNvPr id="6" name="Picture 5">
            <a:extLst>
              <a:ext uri="{FF2B5EF4-FFF2-40B4-BE49-F238E27FC236}">
                <a16:creationId xmlns:a16="http://schemas.microsoft.com/office/drawing/2014/main" id="{D41E7B4E-7779-85CC-F8E3-1A41CFE0481D}"/>
              </a:ext>
            </a:extLst>
          </p:cNvPr>
          <p:cNvPicPr>
            <a:picLocks noChangeAspect="1"/>
          </p:cNvPicPr>
          <p:nvPr/>
        </p:nvPicPr>
        <p:blipFill rotWithShape="1">
          <a:blip r:embed="rId2"/>
          <a:srcRect l="1629" t="10000" b="33333"/>
          <a:stretch/>
        </p:blipFill>
        <p:spPr>
          <a:xfrm rot="16200000">
            <a:off x="924179" y="872445"/>
            <a:ext cx="4386391" cy="5500056"/>
          </a:xfrm>
          <a:prstGeom prst="rect">
            <a:avLst/>
          </a:prstGeom>
        </p:spPr>
      </p:pic>
      <p:pic>
        <p:nvPicPr>
          <p:cNvPr id="9" name="Picture 8">
            <a:extLst>
              <a:ext uri="{FF2B5EF4-FFF2-40B4-BE49-F238E27FC236}">
                <a16:creationId xmlns:a16="http://schemas.microsoft.com/office/drawing/2014/main" id="{5EE21E55-CD5F-75C9-8B14-88090860C2A4}"/>
              </a:ext>
            </a:extLst>
          </p:cNvPr>
          <p:cNvPicPr>
            <a:picLocks noChangeAspect="1"/>
          </p:cNvPicPr>
          <p:nvPr/>
        </p:nvPicPr>
        <p:blipFill rotWithShape="1">
          <a:blip r:embed="rId3"/>
          <a:srcRect l="12501" t="9009" r="7812" b="9741"/>
          <a:stretch/>
        </p:blipFill>
        <p:spPr>
          <a:xfrm>
            <a:off x="6195798" y="1429277"/>
            <a:ext cx="5679651" cy="4343262"/>
          </a:xfrm>
          <a:prstGeom prst="rect">
            <a:avLst/>
          </a:prstGeom>
        </p:spPr>
      </p:pic>
    </p:spTree>
    <p:extLst>
      <p:ext uri="{BB962C8B-B14F-4D97-AF65-F5344CB8AC3E}">
        <p14:creationId xmlns:p14="http://schemas.microsoft.com/office/powerpoint/2010/main" val="18392294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66800" y="304800"/>
            <a:ext cx="11125200" cy="627095"/>
          </a:xfrm>
          <a:prstGeom prst="rect">
            <a:avLst/>
          </a:prstGeom>
        </p:spPr>
        <p:txBody>
          <a:bodyPr vert="horz" wrap="square" lIns="0" tIns="11430" rIns="0" bIns="0" rtlCol="0">
            <a:spAutoFit/>
          </a:bodyPr>
          <a:lstStyle/>
          <a:p>
            <a:pPr marL="12700">
              <a:lnSpc>
                <a:spcPct val="100000"/>
              </a:lnSpc>
              <a:spcBef>
                <a:spcPts val="90"/>
              </a:spcBef>
            </a:pPr>
            <a:r>
              <a:rPr lang="en-US" sz="4000" b="1" spc="-10">
                <a:solidFill>
                  <a:srgbClr val="3376C6"/>
                </a:solidFill>
                <a:latin typeface="Arial" panose="020B0604020202020204" pitchFamily="34" charset="0"/>
                <a:cs typeface="Arial" panose="020B0604020202020204" pitchFamily="34" charset="0"/>
              </a:rPr>
              <a:t>6. KẾT QUẢ THỰC HIỆN: PHẦN MỀM</a:t>
            </a:r>
            <a:endParaRPr lang="en-US" sz="4000">
              <a:latin typeface="Arial" panose="020B0604020202020204" pitchFamily="34" charset="0"/>
              <a:cs typeface="Arial" panose="020B0604020202020204" pitchFamily="34" charset="0"/>
            </a:endParaRPr>
          </a:p>
        </p:txBody>
      </p:sp>
      <p:sp>
        <p:nvSpPr>
          <p:cNvPr id="17" name="Date Placeholder 16"/>
          <p:cNvSpPr>
            <a:spLocks noGrp="1"/>
          </p:cNvSpPr>
          <p:nvPr>
            <p:ph type="dt" sz="half" idx="6"/>
          </p:nvPr>
        </p:nvSpPr>
        <p:spPr/>
        <p:txBody>
          <a:bodyPr/>
          <a:lstStyle/>
          <a:p>
            <a:r>
              <a:rPr lang="en-US"/>
              <a:t>12/18/2023</a:t>
            </a:r>
          </a:p>
        </p:txBody>
      </p:sp>
      <p:sp>
        <p:nvSpPr>
          <p:cNvPr id="19" name="Slide Number Placeholder 18"/>
          <p:cNvSpPr>
            <a:spLocks noGrp="1"/>
          </p:cNvSpPr>
          <p:nvPr>
            <p:ph type="sldNum" sz="quarter" idx="7"/>
          </p:nvPr>
        </p:nvSpPr>
        <p:spPr/>
        <p:txBody>
          <a:bodyPr/>
          <a:lstStyle/>
          <a:p>
            <a:pPr marL="38100"/>
            <a:r>
              <a:rPr lang="en-US"/>
              <a:t>Trang </a:t>
            </a:r>
            <a:fld id="{81D60167-4931-47E6-BA6A-407CBD079E47}" type="slidenum">
              <a:rPr smtClean="0"/>
              <a:t>29</a:t>
            </a:fld>
            <a:endParaRPr dirty="0"/>
          </a:p>
        </p:txBody>
      </p:sp>
      <p:sp>
        <p:nvSpPr>
          <p:cNvPr id="3" name="Footer Placeholder 2"/>
          <p:cNvSpPr>
            <a:spLocks noGrp="1"/>
          </p:cNvSpPr>
          <p:nvPr>
            <p:ph type="ftr" sz="quarter" idx="5"/>
          </p:nvPr>
        </p:nvSpPr>
        <p:spPr/>
        <p:txBody>
          <a:bodyPr/>
          <a:lstStyle/>
          <a:p>
            <a:r>
              <a:rPr lang="vi-VN"/>
              <a:t>KTĐT - Thiết kế hệ thống nhúng nâng cao</a:t>
            </a:r>
          </a:p>
        </p:txBody>
      </p:sp>
      <p:pic>
        <p:nvPicPr>
          <p:cNvPr id="1028" name="Picture 4" descr="Không có mô tả.">
            <a:extLst>
              <a:ext uri="{FF2B5EF4-FFF2-40B4-BE49-F238E27FC236}">
                <a16:creationId xmlns:a16="http://schemas.microsoft.com/office/drawing/2014/main" id="{DEB1CC7A-21A2-3C2C-20D0-2E37021568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496" y="1371600"/>
            <a:ext cx="5641008" cy="486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041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8467"/>
            <a:ext cx="12192000" cy="6858000"/>
          </a:xfrm>
          <a:prstGeom prst="rect">
            <a:avLst/>
          </a:prstGeom>
        </p:spPr>
      </p:pic>
      <p:pic>
        <p:nvPicPr>
          <p:cNvPr id="4" name="Image 1" descr="preencoded.png"/>
          <p:cNvPicPr>
            <a:picLocks noChangeAspect="1"/>
          </p:cNvPicPr>
          <p:nvPr/>
        </p:nvPicPr>
        <p:blipFill>
          <a:blip r:embed="rId4"/>
          <a:stretch>
            <a:fillRect/>
          </a:stretch>
        </p:blipFill>
        <p:spPr>
          <a:xfrm>
            <a:off x="0" y="0"/>
            <a:ext cx="12192000" cy="2314575"/>
          </a:xfrm>
          <a:prstGeom prst="rect">
            <a:avLst/>
          </a:prstGeom>
        </p:spPr>
      </p:pic>
      <p:sp>
        <p:nvSpPr>
          <p:cNvPr id="9" name="object 2">
            <a:extLst>
              <a:ext uri="{FF2B5EF4-FFF2-40B4-BE49-F238E27FC236}">
                <a16:creationId xmlns:a16="http://schemas.microsoft.com/office/drawing/2014/main" id="{E7031FD3-BF67-37CF-F52C-0114D6AE79FF}"/>
              </a:ext>
            </a:extLst>
          </p:cNvPr>
          <p:cNvSpPr txBox="1">
            <a:spLocks/>
          </p:cNvSpPr>
          <p:nvPr/>
        </p:nvSpPr>
        <p:spPr>
          <a:xfrm>
            <a:off x="4953000" y="2885016"/>
            <a:ext cx="3754120" cy="1781810"/>
          </a:xfrm>
          <a:prstGeom prst="rect">
            <a:avLst/>
          </a:prstGeom>
        </p:spPr>
        <p:txBody>
          <a:bodyPr vert="horz" wrap="square" lIns="0" tIns="12700" rIns="0" bIns="0" rtlCol="0">
            <a:spAutoFit/>
          </a:bodyPr>
          <a:lstStyle>
            <a:lvl1pPr>
              <a:defRPr sz="4800" b="1" i="0">
                <a:solidFill>
                  <a:srgbClr val="375F92"/>
                </a:solidFill>
                <a:latin typeface="Arial"/>
                <a:ea typeface="+mj-ea"/>
                <a:cs typeface="Arial"/>
              </a:defRPr>
            </a:lvl1pPr>
          </a:lstStyle>
          <a:p>
            <a:pPr marL="12700" marR="5080">
              <a:lnSpc>
                <a:spcPct val="120000"/>
              </a:lnSpc>
              <a:spcBef>
                <a:spcPts val="100"/>
              </a:spcBef>
            </a:pPr>
            <a:r>
              <a:rPr lang="en-US" kern="0"/>
              <a:t>GIỚI THIỆU  TỔNG</a:t>
            </a:r>
            <a:r>
              <a:rPr lang="en-US" kern="0" spc="-85"/>
              <a:t> </a:t>
            </a:r>
            <a:r>
              <a:rPr lang="en-US" kern="0"/>
              <a:t>QUAN</a:t>
            </a:r>
            <a:endParaRPr lang="en-US" kern="0" dirty="0"/>
          </a:p>
        </p:txBody>
      </p:sp>
      <p:sp>
        <p:nvSpPr>
          <p:cNvPr id="10" name="object 3">
            <a:extLst>
              <a:ext uri="{FF2B5EF4-FFF2-40B4-BE49-F238E27FC236}">
                <a16:creationId xmlns:a16="http://schemas.microsoft.com/office/drawing/2014/main" id="{53F2F929-D0DB-AB8E-B8B6-F83CA2638BDD}"/>
              </a:ext>
            </a:extLst>
          </p:cNvPr>
          <p:cNvSpPr txBox="1"/>
          <p:nvPr/>
        </p:nvSpPr>
        <p:spPr>
          <a:xfrm>
            <a:off x="2971800" y="3047893"/>
            <a:ext cx="1508125" cy="1456055"/>
          </a:xfrm>
          <a:prstGeom prst="rect">
            <a:avLst/>
          </a:prstGeom>
          <a:solidFill>
            <a:srgbClr val="E36C09"/>
          </a:solidFill>
        </p:spPr>
        <p:txBody>
          <a:bodyPr vert="horz" wrap="square" lIns="0" tIns="172720" rIns="0" bIns="0" rtlCol="0">
            <a:spAutoFit/>
          </a:bodyPr>
          <a:lstStyle/>
          <a:p>
            <a:pPr marL="328295">
              <a:spcBef>
                <a:spcPts val="1360"/>
              </a:spcBef>
            </a:pPr>
            <a:r>
              <a:rPr sz="6600" b="1" dirty="0">
                <a:solidFill>
                  <a:srgbClr val="FFFFFF"/>
                </a:solidFill>
                <a:latin typeface="Carlito"/>
                <a:cs typeface="Carlito"/>
              </a:rPr>
              <a:t>01</a:t>
            </a:r>
            <a:endParaRPr sz="6600">
              <a:solidFill>
                <a:prstClr val="black"/>
              </a:solidFill>
              <a:latin typeface="Carlito"/>
              <a:cs typeface="Carlito"/>
            </a:endParaRPr>
          </a:p>
        </p:txBody>
      </p:sp>
    </p:spTree>
    <p:extLst>
      <p:ext uri="{BB962C8B-B14F-4D97-AF65-F5344CB8AC3E}">
        <p14:creationId xmlns:p14="http://schemas.microsoft.com/office/powerpoint/2010/main" val="16612012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66800" y="304800"/>
            <a:ext cx="11125200" cy="627095"/>
          </a:xfrm>
          <a:prstGeom prst="rect">
            <a:avLst/>
          </a:prstGeom>
        </p:spPr>
        <p:txBody>
          <a:bodyPr vert="horz" wrap="square" lIns="0" tIns="11430" rIns="0" bIns="0" rtlCol="0">
            <a:spAutoFit/>
          </a:bodyPr>
          <a:lstStyle/>
          <a:p>
            <a:pPr marL="12700">
              <a:lnSpc>
                <a:spcPct val="100000"/>
              </a:lnSpc>
              <a:spcBef>
                <a:spcPts val="90"/>
              </a:spcBef>
            </a:pPr>
            <a:r>
              <a:rPr lang="en-US" sz="4000" b="1" spc="-10">
                <a:solidFill>
                  <a:srgbClr val="3376C6"/>
                </a:solidFill>
                <a:latin typeface="Arial" panose="020B0604020202020204" pitchFamily="34" charset="0"/>
                <a:cs typeface="Arial" panose="020B0604020202020204" pitchFamily="34" charset="0"/>
              </a:rPr>
              <a:t>6. KẾT QUẢ THỰC HIỆN: PHẦN MỀM</a:t>
            </a:r>
            <a:endParaRPr lang="en-US" sz="4000">
              <a:latin typeface="Arial" panose="020B0604020202020204" pitchFamily="34" charset="0"/>
              <a:cs typeface="Arial" panose="020B0604020202020204" pitchFamily="34" charset="0"/>
            </a:endParaRPr>
          </a:p>
        </p:txBody>
      </p:sp>
      <p:sp>
        <p:nvSpPr>
          <p:cNvPr id="17" name="Date Placeholder 16"/>
          <p:cNvSpPr>
            <a:spLocks noGrp="1"/>
          </p:cNvSpPr>
          <p:nvPr>
            <p:ph type="dt" sz="half" idx="6"/>
          </p:nvPr>
        </p:nvSpPr>
        <p:spPr/>
        <p:txBody>
          <a:bodyPr/>
          <a:lstStyle/>
          <a:p>
            <a:r>
              <a:rPr lang="en-US"/>
              <a:t>12/18/2023</a:t>
            </a:r>
          </a:p>
        </p:txBody>
      </p:sp>
      <p:sp>
        <p:nvSpPr>
          <p:cNvPr id="19" name="Slide Number Placeholder 18"/>
          <p:cNvSpPr>
            <a:spLocks noGrp="1"/>
          </p:cNvSpPr>
          <p:nvPr>
            <p:ph type="sldNum" sz="quarter" idx="7"/>
          </p:nvPr>
        </p:nvSpPr>
        <p:spPr/>
        <p:txBody>
          <a:bodyPr/>
          <a:lstStyle/>
          <a:p>
            <a:pPr marL="38100"/>
            <a:r>
              <a:rPr lang="en-US"/>
              <a:t>Trang </a:t>
            </a:r>
            <a:fld id="{81D60167-4931-47E6-BA6A-407CBD079E47}" type="slidenum">
              <a:rPr smtClean="0"/>
              <a:t>30</a:t>
            </a:fld>
            <a:endParaRPr dirty="0"/>
          </a:p>
        </p:txBody>
      </p:sp>
      <p:sp>
        <p:nvSpPr>
          <p:cNvPr id="3" name="Footer Placeholder 2"/>
          <p:cNvSpPr>
            <a:spLocks noGrp="1"/>
          </p:cNvSpPr>
          <p:nvPr>
            <p:ph type="ftr" sz="quarter" idx="5"/>
          </p:nvPr>
        </p:nvSpPr>
        <p:spPr/>
        <p:txBody>
          <a:bodyPr/>
          <a:lstStyle/>
          <a:p>
            <a:r>
              <a:rPr lang="vi-VN"/>
              <a:t>KTĐT - Thiết kế hệ thống nhúng nâng cao</a:t>
            </a:r>
          </a:p>
        </p:txBody>
      </p:sp>
      <p:pic>
        <p:nvPicPr>
          <p:cNvPr id="2050" name="Picture 2" descr="Không có mô tả.">
            <a:extLst>
              <a:ext uri="{FF2B5EF4-FFF2-40B4-BE49-F238E27FC236}">
                <a16:creationId xmlns:a16="http://schemas.microsoft.com/office/drawing/2014/main" id="{12371061-2D33-7E34-DC11-F15910D84C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33997"/>
            <a:ext cx="7943850" cy="46482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Không có mô tả.">
            <a:extLst>
              <a:ext uri="{FF2B5EF4-FFF2-40B4-BE49-F238E27FC236}">
                <a16:creationId xmlns:a16="http://schemas.microsoft.com/office/drawing/2014/main" id="{A419BEBA-E6C4-47E4-D981-10A4856353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6638" y="2085975"/>
            <a:ext cx="2371725" cy="2686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6739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66800" y="304800"/>
            <a:ext cx="11125200" cy="627095"/>
          </a:xfrm>
          <a:prstGeom prst="rect">
            <a:avLst/>
          </a:prstGeom>
        </p:spPr>
        <p:txBody>
          <a:bodyPr vert="horz" wrap="square" lIns="0" tIns="11430" rIns="0" bIns="0" rtlCol="0">
            <a:spAutoFit/>
          </a:bodyPr>
          <a:lstStyle/>
          <a:p>
            <a:pPr marL="12700">
              <a:lnSpc>
                <a:spcPct val="100000"/>
              </a:lnSpc>
              <a:spcBef>
                <a:spcPts val="90"/>
              </a:spcBef>
            </a:pPr>
            <a:r>
              <a:rPr lang="en-US" sz="4000" b="1" spc="-10">
                <a:solidFill>
                  <a:srgbClr val="3376C6"/>
                </a:solidFill>
                <a:latin typeface="Arial" panose="020B0604020202020204" pitchFamily="34" charset="0"/>
                <a:cs typeface="Arial" panose="020B0604020202020204" pitchFamily="34" charset="0"/>
              </a:rPr>
              <a:t>6. KẾT QUẢ THỰC HIỆN: PHẦN MỀM</a:t>
            </a:r>
            <a:endParaRPr lang="en-US" sz="4000">
              <a:latin typeface="Arial" panose="020B0604020202020204" pitchFamily="34" charset="0"/>
              <a:cs typeface="Arial" panose="020B0604020202020204" pitchFamily="34" charset="0"/>
            </a:endParaRPr>
          </a:p>
        </p:txBody>
      </p:sp>
      <p:sp>
        <p:nvSpPr>
          <p:cNvPr id="17" name="Date Placeholder 16"/>
          <p:cNvSpPr>
            <a:spLocks noGrp="1"/>
          </p:cNvSpPr>
          <p:nvPr>
            <p:ph type="dt" sz="half" idx="6"/>
          </p:nvPr>
        </p:nvSpPr>
        <p:spPr/>
        <p:txBody>
          <a:bodyPr/>
          <a:lstStyle/>
          <a:p>
            <a:r>
              <a:rPr lang="en-US"/>
              <a:t>12/18/2023</a:t>
            </a:r>
          </a:p>
        </p:txBody>
      </p:sp>
      <p:sp>
        <p:nvSpPr>
          <p:cNvPr id="19" name="Slide Number Placeholder 18"/>
          <p:cNvSpPr>
            <a:spLocks noGrp="1"/>
          </p:cNvSpPr>
          <p:nvPr>
            <p:ph type="sldNum" sz="quarter" idx="7"/>
          </p:nvPr>
        </p:nvSpPr>
        <p:spPr/>
        <p:txBody>
          <a:bodyPr/>
          <a:lstStyle/>
          <a:p>
            <a:pPr marL="38100"/>
            <a:r>
              <a:rPr lang="en-US"/>
              <a:t>Trang </a:t>
            </a:r>
            <a:fld id="{81D60167-4931-47E6-BA6A-407CBD079E47}" type="slidenum">
              <a:rPr smtClean="0"/>
              <a:t>31</a:t>
            </a:fld>
            <a:endParaRPr dirty="0"/>
          </a:p>
        </p:txBody>
      </p:sp>
      <p:sp>
        <p:nvSpPr>
          <p:cNvPr id="3" name="Footer Placeholder 2"/>
          <p:cNvSpPr>
            <a:spLocks noGrp="1"/>
          </p:cNvSpPr>
          <p:nvPr>
            <p:ph type="ftr" sz="quarter" idx="5"/>
          </p:nvPr>
        </p:nvSpPr>
        <p:spPr/>
        <p:txBody>
          <a:bodyPr/>
          <a:lstStyle/>
          <a:p>
            <a:r>
              <a:rPr lang="vi-VN"/>
              <a:t>KTĐT - Thiết kế hệ thống nhúng nâng cao</a:t>
            </a:r>
          </a:p>
        </p:txBody>
      </p:sp>
      <p:pic>
        <p:nvPicPr>
          <p:cNvPr id="2050" name="Picture 2" descr="Không có mô tả.">
            <a:extLst>
              <a:ext uri="{FF2B5EF4-FFF2-40B4-BE49-F238E27FC236}">
                <a16:creationId xmlns:a16="http://schemas.microsoft.com/office/drawing/2014/main" id="{12371061-2D33-7E34-DC11-F15910D84C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33997"/>
            <a:ext cx="7943850" cy="46482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Không có mô tả.">
            <a:extLst>
              <a:ext uri="{FF2B5EF4-FFF2-40B4-BE49-F238E27FC236}">
                <a16:creationId xmlns:a16="http://schemas.microsoft.com/office/drawing/2014/main" id="{A419BEBA-E6C4-47E4-D981-10A4856353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6638" y="2085975"/>
            <a:ext cx="2371725" cy="2686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7507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4" name="Text 1"/>
          <p:cNvSpPr/>
          <p:nvPr/>
        </p:nvSpPr>
        <p:spPr>
          <a:xfrm>
            <a:off x="1802916" y="220422"/>
            <a:ext cx="8795345" cy="1157288"/>
          </a:xfrm>
          <a:prstGeom prst="rect">
            <a:avLst/>
          </a:prstGeom>
          <a:noFill/>
          <a:ln/>
        </p:spPr>
        <p:txBody>
          <a:bodyPr wrap="square" rtlCol="0" anchor="t"/>
          <a:lstStyle/>
          <a:p>
            <a:pPr algn="ctr">
              <a:lnSpc>
                <a:spcPts val="4556"/>
              </a:lnSpc>
            </a:pPr>
            <a:r>
              <a:rPr lang="vi-VN" sz="3645" dirty="0">
                <a:solidFill>
                  <a:srgbClr val="0070C0"/>
                </a:solidFill>
                <a:latin typeface="Arial" panose="020B0604020202020204" pitchFamily="34" charset="0"/>
                <a:cs typeface="Arial" panose="020B0604020202020204" pitchFamily="34" charset="0"/>
              </a:rPr>
              <a:t>House of Quality</a:t>
            </a:r>
            <a:endParaRPr lang="en-US" sz="3645" dirty="0">
              <a:solidFill>
                <a:srgbClr val="0070C0"/>
              </a:solidFill>
              <a:latin typeface="Arial" panose="020B0604020202020204" pitchFamily="34" charset="0"/>
              <a:cs typeface="Arial" panose="020B0604020202020204" pitchFamily="34" charset="0"/>
            </a:endParaRPr>
          </a:p>
        </p:txBody>
      </p:sp>
      <p:graphicFrame>
        <p:nvGraphicFramePr>
          <p:cNvPr id="44" name="Table 43">
            <a:extLst>
              <a:ext uri="{FF2B5EF4-FFF2-40B4-BE49-F238E27FC236}">
                <a16:creationId xmlns:a16="http://schemas.microsoft.com/office/drawing/2014/main" id="{477D4867-D802-4A5B-A42F-211CD8993B3F}"/>
              </a:ext>
            </a:extLst>
          </p:cNvPr>
          <p:cNvGraphicFramePr>
            <a:graphicFrameLocks noGrp="1"/>
          </p:cNvGraphicFramePr>
          <p:nvPr>
            <p:extLst>
              <p:ext uri="{D42A27DB-BD31-4B8C-83A1-F6EECF244321}">
                <p14:modId xmlns:p14="http://schemas.microsoft.com/office/powerpoint/2010/main" val="3936687029"/>
              </p:ext>
            </p:extLst>
          </p:nvPr>
        </p:nvGraphicFramePr>
        <p:xfrm>
          <a:off x="507999" y="990600"/>
          <a:ext cx="11176001" cy="5198317"/>
        </p:xfrm>
        <a:graphic>
          <a:graphicData uri="http://schemas.openxmlformats.org/drawingml/2006/table">
            <a:tbl>
              <a:tblPr firstRow="1" bandRow="1">
                <a:tableStyleId>{5C22544A-7EE6-4342-B048-85BDC9FD1C3A}</a:tableStyleId>
              </a:tblPr>
              <a:tblGrid>
                <a:gridCol w="2156772">
                  <a:extLst>
                    <a:ext uri="{9D8B030D-6E8A-4147-A177-3AD203B41FA5}">
                      <a16:colId xmlns:a16="http://schemas.microsoft.com/office/drawing/2014/main" val="20000"/>
                    </a:ext>
                  </a:extLst>
                </a:gridCol>
                <a:gridCol w="1470525">
                  <a:extLst>
                    <a:ext uri="{9D8B030D-6E8A-4147-A177-3AD203B41FA5}">
                      <a16:colId xmlns:a16="http://schemas.microsoft.com/office/drawing/2014/main" val="20001"/>
                    </a:ext>
                  </a:extLst>
                </a:gridCol>
                <a:gridCol w="1470525">
                  <a:extLst>
                    <a:ext uri="{9D8B030D-6E8A-4147-A177-3AD203B41FA5}">
                      <a16:colId xmlns:a16="http://schemas.microsoft.com/office/drawing/2014/main" val="20002"/>
                    </a:ext>
                  </a:extLst>
                </a:gridCol>
                <a:gridCol w="882317">
                  <a:extLst>
                    <a:ext uri="{9D8B030D-6E8A-4147-A177-3AD203B41FA5}">
                      <a16:colId xmlns:a16="http://schemas.microsoft.com/office/drawing/2014/main" val="20003"/>
                    </a:ext>
                  </a:extLst>
                </a:gridCol>
                <a:gridCol w="980351">
                  <a:extLst>
                    <a:ext uri="{9D8B030D-6E8A-4147-A177-3AD203B41FA5}">
                      <a16:colId xmlns:a16="http://schemas.microsoft.com/office/drawing/2014/main" val="20004"/>
                    </a:ext>
                  </a:extLst>
                </a:gridCol>
                <a:gridCol w="1176421">
                  <a:extLst>
                    <a:ext uri="{9D8B030D-6E8A-4147-A177-3AD203B41FA5}">
                      <a16:colId xmlns:a16="http://schemas.microsoft.com/office/drawing/2014/main" val="20005"/>
                    </a:ext>
                  </a:extLst>
                </a:gridCol>
                <a:gridCol w="784281">
                  <a:extLst>
                    <a:ext uri="{9D8B030D-6E8A-4147-A177-3AD203B41FA5}">
                      <a16:colId xmlns:a16="http://schemas.microsoft.com/office/drawing/2014/main" val="20006"/>
                    </a:ext>
                  </a:extLst>
                </a:gridCol>
                <a:gridCol w="1274456">
                  <a:extLst>
                    <a:ext uri="{9D8B030D-6E8A-4147-A177-3AD203B41FA5}">
                      <a16:colId xmlns:a16="http://schemas.microsoft.com/office/drawing/2014/main" val="20007"/>
                    </a:ext>
                  </a:extLst>
                </a:gridCol>
                <a:gridCol w="980353">
                  <a:extLst>
                    <a:ext uri="{9D8B030D-6E8A-4147-A177-3AD203B41FA5}">
                      <a16:colId xmlns:a16="http://schemas.microsoft.com/office/drawing/2014/main" val="20008"/>
                    </a:ext>
                  </a:extLst>
                </a:gridCol>
              </a:tblGrid>
              <a:tr h="1242221">
                <a:tc gridSpan="2">
                  <a:txBody>
                    <a:bodyPr/>
                    <a:lstStyle/>
                    <a:p>
                      <a:pPr algn="r"/>
                      <a:r>
                        <a:rPr lang="en-US" sz="1500" dirty="0">
                          <a:latin typeface="Arial" panose="020B0604020202020204" pitchFamily="34" charset="0"/>
                          <a:cs typeface="Arial" panose="020B0604020202020204" pitchFamily="34" charset="0"/>
                        </a:rPr>
                        <a:t>Design</a:t>
                      </a:r>
                    </a:p>
                    <a:p>
                      <a:pPr algn="r"/>
                      <a:r>
                        <a:rPr lang="en-US" sz="1500" dirty="0">
                          <a:latin typeface="Arial" panose="020B0604020202020204" pitchFamily="34" charset="0"/>
                          <a:cs typeface="Arial" panose="020B0604020202020204" pitchFamily="34" charset="0"/>
                        </a:rPr>
                        <a:t> requirement</a:t>
                      </a:r>
                    </a:p>
                    <a:p>
                      <a:pPr algn="l"/>
                      <a:endParaRPr lang="en-US" sz="1500" dirty="0">
                        <a:latin typeface="Arial" panose="020B0604020202020204" pitchFamily="34" charset="0"/>
                        <a:cs typeface="Arial" panose="020B0604020202020204" pitchFamily="34" charset="0"/>
                      </a:endParaRPr>
                    </a:p>
                    <a:p>
                      <a:pPr algn="l"/>
                      <a:r>
                        <a:rPr lang="en-US" sz="1500" dirty="0">
                          <a:latin typeface="Arial" panose="020B0604020202020204" pitchFamily="34" charset="0"/>
                          <a:cs typeface="Arial" panose="020B0604020202020204" pitchFamily="34" charset="0"/>
                        </a:rPr>
                        <a:t>Customer’s </a:t>
                      </a:r>
                    </a:p>
                    <a:p>
                      <a:pPr algn="l"/>
                      <a:r>
                        <a:rPr lang="en-US" sz="1500" dirty="0">
                          <a:latin typeface="Arial" panose="020B0604020202020204" pitchFamily="34" charset="0"/>
                          <a:cs typeface="Arial" panose="020B0604020202020204" pitchFamily="34" charset="0"/>
                        </a:rPr>
                        <a:t>requirement</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hMerge="1">
                  <a:txBody>
                    <a:bodyPr/>
                    <a:lstStyle/>
                    <a:p>
                      <a:endParaRPr lang="en-US"/>
                    </a:p>
                  </a:txBody>
                  <a:tcPr/>
                </a:tc>
                <a:tc rowSpan="2">
                  <a:txBody>
                    <a:bodyPr/>
                    <a:lstStyle/>
                    <a:p>
                      <a:pPr algn="ctr"/>
                      <a:r>
                        <a:rPr lang="en-US" sz="1500" dirty="0">
                          <a:latin typeface="Arial" panose="020B0604020202020204" pitchFamily="34" charset="0"/>
                          <a:cs typeface="Arial" panose="020B0604020202020204" pitchFamily="34" charset="0"/>
                        </a:rPr>
                        <a:t>RFID Reader</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a:latin typeface="Arial" panose="020B0604020202020204" pitchFamily="34" charset="0"/>
                          <a:cs typeface="Arial" panose="020B0604020202020204" pitchFamily="34" charset="0"/>
                        </a:rPr>
                        <a:t>Low-power, Low-cost MCU</a:t>
                      </a:r>
                      <a:endParaRPr lang="en-US" sz="1500" dirty="0">
                        <a:latin typeface="Arial" panose="020B0604020202020204" pitchFamily="34" charset="0"/>
                        <a:cs typeface="Arial" panose="020B0604020202020204" pitchFamily="34" charset="0"/>
                      </a:endParaRPr>
                    </a:p>
                    <a:p>
                      <a:pPr algn="ctr"/>
                      <a:endParaRPr lang="en-US" sz="15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a:latin typeface="Arial" panose="020B0604020202020204" pitchFamily="34" charset="0"/>
                          <a:cs typeface="Arial" panose="020B0604020202020204" pitchFamily="34" charset="0"/>
                        </a:rPr>
                        <a:t>Transceiver</a:t>
                      </a:r>
                      <a:endParaRPr lang="en-US" sz="15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1500">
                          <a:latin typeface="Arial" panose="020B0604020202020204" pitchFamily="34" charset="0"/>
                          <a:cs typeface="Arial" panose="020B0604020202020204" pitchFamily="34" charset="0"/>
                        </a:rPr>
                        <a:t>LCD Display</a:t>
                      </a:r>
                      <a:endParaRPr lang="en-US" sz="15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latin typeface="Arial" panose="020B0604020202020204" pitchFamily="34" charset="0"/>
                          <a:cs typeface="Arial" panose="020B0604020202020204" pitchFamily="34" charset="0"/>
                        </a:rPr>
                        <a:t>Evaluator</a:t>
                      </a:r>
                      <a:r>
                        <a:rPr lang="en-US" sz="1500" baseline="0" dirty="0">
                          <a:latin typeface="Arial" panose="020B0604020202020204" pitchFamily="34" charset="0"/>
                          <a:cs typeface="Arial" panose="020B0604020202020204" pitchFamily="34" charset="0"/>
                        </a:rPr>
                        <a:t> 1</a:t>
                      </a:r>
                      <a:endParaRPr lang="en-US" sz="1500" dirty="0">
                        <a:latin typeface="Arial" panose="020B0604020202020204" pitchFamily="34" charset="0"/>
                        <a:cs typeface="Arial" panose="020B0604020202020204" pitchFamily="34" charset="0"/>
                      </a:endParaRPr>
                    </a:p>
                  </a:txBody>
                  <a:tcPr marL="76200" marR="76200" marT="38100" marB="38100"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dirty="0">
                          <a:latin typeface="Arial" panose="020B0604020202020204" pitchFamily="34" charset="0"/>
                          <a:cs typeface="Arial" panose="020B0604020202020204" pitchFamily="34" charset="0"/>
                        </a:rPr>
                        <a:t>Evaluator</a:t>
                      </a:r>
                      <a:r>
                        <a:rPr lang="en-US" sz="1500" baseline="0" dirty="0">
                          <a:latin typeface="Arial" panose="020B0604020202020204" pitchFamily="34" charset="0"/>
                          <a:cs typeface="Arial" panose="020B0604020202020204" pitchFamily="34" charset="0"/>
                        </a:rPr>
                        <a:t> 2</a:t>
                      </a:r>
                      <a:endParaRPr lang="en-US" sz="1500" dirty="0">
                        <a:latin typeface="Arial" panose="020B0604020202020204" pitchFamily="34" charset="0"/>
                        <a:cs typeface="Arial" panose="020B0604020202020204" pitchFamily="34" charset="0"/>
                      </a:endParaRPr>
                    </a:p>
                  </a:txBody>
                  <a:tcPr marL="76200" marR="76200" marT="38100" marB="38100"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dirty="0">
                          <a:latin typeface="Arial" panose="020B0604020202020204" pitchFamily="34" charset="0"/>
                          <a:cs typeface="Arial" panose="020B0604020202020204" pitchFamily="34" charset="0"/>
                        </a:rPr>
                        <a:t>Evaluator</a:t>
                      </a:r>
                      <a:r>
                        <a:rPr lang="en-US" sz="1500" baseline="0" dirty="0">
                          <a:latin typeface="Arial" panose="020B0604020202020204" pitchFamily="34" charset="0"/>
                          <a:cs typeface="Arial" panose="020B0604020202020204" pitchFamily="34" charset="0"/>
                        </a:rPr>
                        <a:t> 3</a:t>
                      </a:r>
                      <a:endParaRPr lang="en-US" sz="1500" dirty="0">
                        <a:latin typeface="Arial" panose="020B0604020202020204" pitchFamily="34" charset="0"/>
                        <a:cs typeface="Arial" panose="020B0604020202020204" pitchFamily="34" charset="0"/>
                      </a:endParaRPr>
                    </a:p>
                  </a:txBody>
                  <a:tcPr marL="76200" marR="76200" marT="38100" marB="38100"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10555">
                <a:tc>
                  <a:txBody>
                    <a:bodyPr/>
                    <a:lstStyle/>
                    <a:p>
                      <a:pPr algn="l"/>
                      <a:r>
                        <a:rPr lang="en-US" sz="1300" dirty="0">
                          <a:latin typeface="Arial" panose="020B0604020202020204" pitchFamily="34" charset="0"/>
                          <a:cs typeface="Arial" panose="020B0604020202020204" pitchFamily="34" charset="0"/>
                        </a:rPr>
                        <a:t>What</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Arial" panose="020B0604020202020204" pitchFamily="34" charset="0"/>
                          <a:cs typeface="Arial" panose="020B0604020202020204" pitchFamily="34" charset="0"/>
                        </a:rPr>
                        <a:t>Importance</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r>
                        <a:rPr lang="en-US" sz="1500" dirty="0">
                          <a:latin typeface="Arial" panose="020B0604020202020204" pitchFamily="34" charset="0"/>
                          <a:cs typeface="Arial" panose="020B0604020202020204" pitchFamily="34" charset="0"/>
                        </a:rPr>
                        <a:t>Bad</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latin typeface="Arial" panose="020B0604020202020204" pitchFamily="34" charset="0"/>
                          <a:cs typeface="Arial" panose="020B0604020202020204" pitchFamily="34" charset="0"/>
                        </a:rPr>
                        <a:t>Average</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latin typeface="Arial" panose="020B0604020202020204" pitchFamily="34" charset="0"/>
                          <a:cs typeface="Arial" panose="020B0604020202020204" pitchFamily="34" charset="0"/>
                        </a:rPr>
                        <a:t>Good</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84200">
                <a:tc>
                  <a:txBody>
                    <a:bodyPr/>
                    <a:lstStyle/>
                    <a:p>
                      <a:r>
                        <a:rPr lang="vi-VN" sz="1700" dirty="0">
                          <a:latin typeface="Arial" panose="020B0604020202020204" pitchFamily="34" charset="0"/>
                          <a:cs typeface="Arial" panose="020B0604020202020204" pitchFamily="34" charset="0"/>
                        </a:rPr>
                        <a:t>Tốc độ đáp ứng nhanh</a:t>
                      </a:r>
                      <a:endParaRPr lang="en-US" sz="17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700" i="0" dirty="0">
                          <a:latin typeface="Arial" panose="020B0604020202020204" pitchFamily="34" charset="0"/>
                          <a:cs typeface="Arial" panose="020B0604020202020204" pitchFamily="34" charset="0"/>
                        </a:rPr>
                        <a:t>4</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Arial" panose="020B0604020202020204" pitchFamily="34" charset="0"/>
                          <a:cs typeface="Arial" panose="020B0604020202020204" pitchFamily="34" charset="0"/>
                        </a:rPr>
                        <a:t>S</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500" dirty="0">
                          <a:latin typeface="Arial" panose="020B0604020202020204" pitchFamily="34" charset="0"/>
                          <a:cs typeface="Arial" panose="020B0604020202020204" pitchFamily="34" charset="0"/>
                        </a:rPr>
                        <a:t>S</a:t>
                      </a:r>
                      <a:endParaRPr lang="en-US" sz="15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Arial" panose="020B0604020202020204" pitchFamily="34" charset="0"/>
                          <a:cs typeface="Arial" panose="020B0604020202020204" pitchFamily="34" charset="0"/>
                        </a:rPr>
                        <a:t>S</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500" dirty="0">
                          <a:latin typeface="Arial" panose="020B0604020202020204" pitchFamily="34" charset="0"/>
                          <a:cs typeface="Arial" panose="020B0604020202020204" pitchFamily="34" charset="0"/>
                        </a:rPr>
                        <a:t>M</a:t>
                      </a:r>
                      <a:endParaRPr lang="en-US" sz="15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5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500" dirty="0">
                          <a:latin typeface="Arial" panose="020B0604020202020204" pitchFamily="34" charset="0"/>
                          <a:cs typeface="Arial" panose="020B0604020202020204" pitchFamily="34" charset="0"/>
                        </a:rPr>
                        <a:t>X</a:t>
                      </a:r>
                    </a:p>
                    <a:p>
                      <a:pPr algn="ctr"/>
                      <a:endParaRPr lang="en-US" sz="15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5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952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700" dirty="0" err="1">
                          <a:latin typeface="Arial" panose="020B0604020202020204" pitchFamily="34" charset="0"/>
                          <a:cs typeface="Arial" panose="020B0604020202020204" pitchFamily="34" charset="0"/>
                        </a:rPr>
                        <a:t>Độ</a:t>
                      </a:r>
                      <a:r>
                        <a:rPr lang="en-US" sz="1700" dirty="0">
                          <a:latin typeface="Arial" panose="020B0604020202020204" pitchFamily="34" charset="0"/>
                          <a:cs typeface="Arial" panose="020B0604020202020204" pitchFamily="34" charset="0"/>
                        </a:rPr>
                        <a:t> tin </a:t>
                      </a:r>
                      <a:r>
                        <a:rPr lang="en-US" sz="1700" dirty="0" err="1">
                          <a:latin typeface="Arial" panose="020B0604020202020204" pitchFamily="34" charset="0"/>
                          <a:cs typeface="Arial" panose="020B0604020202020204" pitchFamily="34" charset="0"/>
                        </a:rPr>
                        <a:t>cậy</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cao</a:t>
                      </a:r>
                      <a:endParaRPr lang="en-US" sz="17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vi-VN" sz="1700" i="0" dirty="0">
                          <a:latin typeface="Arial" panose="020B0604020202020204" pitchFamily="34" charset="0"/>
                          <a:cs typeface="Arial" panose="020B0604020202020204" pitchFamily="34" charset="0"/>
                        </a:rPr>
                        <a:t>4</a:t>
                      </a:r>
                      <a:endParaRPr lang="en-US" sz="1700" i="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500" dirty="0">
                          <a:latin typeface="Arial" panose="020B0604020202020204" pitchFamily="34" charset="0"/>
                          <a:cs typeface="Arial" panose="020B0604020202020204" pitchFamily="34" charset="0"/>
                        </a:rPr>
                        <a:t>M</a:t>
                      </a:r>
                      <a:endParaRPr lang="en-US" sz="15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500" dirty="0">
                          <a:latin typeface="Arial" panose="020B0604020202020204" pitchFamily="34" charset="0"/>
                          <a:cs typeface="Arial" panose="020B0604020202020204" pitchFamily="34" charset="0"/>
                        </a:rPr>
                        <a:t>S</a:t>
                      </a:r>
                      <a:endParaRPr lang="en-US" sz="15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Arial" panose="020B0604020202020204" pitchFamily="34" charset="0"/>
                          <a:cs typeface="Arial" panose="020B0604020202020204" pitchFamily="34" charset="0"/>
                        </a:rPr>
                        <a:t>M</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Arial" panose="020B0604020202020204" pitchFamily="34" charset="0"/>
                          <a:cs typeface="Arial" panose="020B0604020202020204" pitchFamily="34" charset="0"/>
                        </a:rPr>
                        <a:t>S</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5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Arial" panose="020B0604020202020204" pitchFamily="34" charset="0"/>
                          <a:cs typeface="Arial" panose="020B0604020202020204" pitchFamily="34" charset="0"/>
                        </a:rPr>
                        <a:t>X</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5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84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700" dirty="0">
                          <a:latin typeface="Arial" panose="020B0604020202020204" pitchFamily="34" charset="0"/>
                          <a:cs typeface="Arial" panose="020B0604020202020204" pitchFamily="34" charset="0"/>
                        </a:rPr>
                        <a:t>Dễ dàng sử dụng, cài đặt</a:t>
                      </a:r>
                      <a:endParaRPr lang="en-US" sz="17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vi-VN" sz="1700" i="0" dirty="0">
                          <a:latin typeface="Arial" panose="020B0604020202020204" pitchFamily="34" charset="0"/>
                          <a:cs typeface="Arial" panose="020B0604020202020204" pitchFamily="34" charset="0"/>
                        </a:rPr>
                        <a:t>3</a:t>
                      </a:r>
                      <a:endParaRPr lang="en-US" sz="1700" i="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500" dirty="0">
                          <a:latin typeface="Arial" panose="020B0604020202020204" pitchFamily="34" charset="0"/>
                          <a:cs typeface="Arial" panose="020B0604020202020204" pitchFamily="34" charset="0"/>
                        </a:rPr>
                        <a:t>S</a:t>
                      </a:r>
                      <a:endParaRPr lang="en-US" sz="15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500" dirty="0">
                          <a:latin typeface="Arial" panose="020B0604020202020204" pitchFamily="34" charset="0"/>
                          <a:cs typeface="Arial" panose="020B0604020202020204" pitchFamily="34" charset="0"/>
                        </a:rPr>
                        <a:t>M</a:t>
                      </a:r>
                      <a:endParaRPr lang="en-US" sz="15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Arial" panose="020B0604020202020204" pitchFamily="34" charset="0"/>
                          <a:cs typeface="Arial" panose="020B0604020202020204" pitchFamily="34" charset="0"/>
                        </a:rPr>
                        <a:t>S</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Arial" panose="020B0604020202020204" pitchFamily="34" charset="0"/>
                          <a:cs typeface="Arial" panose="020B0604020202020204" pitchFamily="34" charset="0"/>
                        </a:rPr>
                        <a:t>S</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5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500" dirty="0">
                          <a:latin typeface="Arial" panose="020B0604020202020204" pitchFamily="34" charset="0"/>
                          <a:cs typeface="Arial" panose="020B0604020202020204" pitchFamily="34" charset="0"/>
                        </a:rPr>
                        <a:t>X</a:t>
                      </a:r>
                    </a:p>
                    <a:p>
                      <a:pPr algn="ctr"/>
                      <a:endParaRPr lang="en-US" sz="15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5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364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700" dirty="0">
                          <a:latin typeface="Arial" panose="020B0604020202020204" pitchFamily="34" charset="0"/>
                          <a:cs typeface="Arial" panose="020B0604020202020204" pitchFamily="34" charset="0"/>
                        </a:rPr>
                        <a:t>Giá thành thấp</a:t>
                      </a:r>
                      <a:endParaRPr lang="en-US" sz="1700" i="1"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i="0" dirty="0">
                          <a:latin typeface="Arial" panose="020B0604020202020204" pitchFamily="34" charset="0"/>
                          <a:cs typeface="Arial" panose="020B0604020202020204" pitchFamily="34" charset="0"/>
                        </a:rPr>
                        <a:t>3</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Arial" panose="020B0604020202020204" pitchFamily="34" charset="0"/>
                          <a:cs typeface="Arial" panose="020B0604020202020204" pitchFamily="34" charset="0"/>
                        </a:rPr>
                        <a:t>S</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500" dirty="0">
                          <a:latin typeface="Arial" panose="020B0604020202020204" pitchFamily="34" charset="0"/>
                          <a:cs typeface="Arial" panose="020B0604020202020204" pitchFamily="34" charset="0"/>
                        </a:rPr>
                        <a:t>W</a:t>
                      </a:r>
                      <a:endParaRPr lang="en-US" sz="15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Arial" panose="020B0604020202020204" pitchFamily="34" charset="0"/>
                          <a:cs typeface="Arial" panose="020B0604020202020204" pitchFamily="34" charset="0"/>
                        </a:rPr>
                        <a:t>M</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Arial" panose="020B0604020202020204" pitchFamily="34" charset="0"/>
                          <a:cs typeface="Arial" panose="020B0604020202020204" pitchFamily="34" charset="0"/>
                        </a:rPr>
                        <a:t>S</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5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Arial" panose="020B0604020202020204" pitchFamily="34" charset="0"/>
                          <a:cs typeface="Arial" panose="020B0604020202020204" pitchFamily="34" charset="0"/>
                        </a:rPr>
                        <a:t>X</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5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584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700" i="0" dirty="0">
                          <a:latin typeface="Arial" panose="020B0604020202020204" pitchFamily="34" charset="0"/>
                          <a:cs typeface="Arial" panose="020B0604020202020204" pitchFamily="34" charset="0"/>
                        </a:rPr>
                        <a:t>Tuổi thọ cao, dễ bảo trì sửa chữa</a:t>
                      </a:r>
                      <a:endParaRPr lang="en-US" sz="1700" i="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vi-VN" sz="1700" i="0" dirty="0">
                          <a:latin typeface="Arial" panose="020B0604020202020204" pitchFamily="34" charset="0"/>
                          <a:cs typeface="Arial" panose="020B0604020202020204" pitchFamily="34" charset="0"/>
                        </a:rPr>
                        <a:t>2</a:t>
                      </a:r>
                      <a:endParaRPr lang="en-US" sz="1700" i="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500" dirty="0">
                          <a:latin typeface="Arial" panose="020B0604020202020204" pitchFamily="34" charset="0"/>
                          <a:cs typeface="Arial" panose="020B0604020202020204" pitchFamily="34" charset="0"/>
                        </a:rPr>
                        <a:t>M</a:t>
                      </a:r>
                      <a:endParaRPr lang="en-US" sz="15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500" dirty="0">
                          <a:latin typeface="Arial" panose="020B0604020202020204" pitchFamily="34" charset="0"/>
                          <a:cs typeface="Arial" panose="020B0604020202020204" pitchFamily="34" charset="0"/>
                        </a:rPr>
                        <a:t>M</a:t>
                      </a:r>
                      <a:endParaRPr lang="en-US" sz="15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500" dirty="0">
                          <a:latin typeface="Arial" panose="020B0604020202020204" pitchFamily="34" charset="0"/>
                          <a:cs typeface="Arial" panose="020B0604020202020204" pitchFamily="34" charset="0"/>
                        </a:rPr>
                        <a:t>M</a:t>
                      </a:r>
                      <a:endParaRPr lang="en-US" sz="15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Arial" panose="020B0604020202020204" pitchFamily="34" charset="0"/>
                          <a:cs typeface="Arial" panose="020B0604020202020204" pitchFamily="34" charset="0"/>
                        </a:rPr>
                        <a:t>S</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5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latin typeface="Arial" panose="020B0604020202020204" pitchFamily="34" charset="0"/>
                          <a:cs typeface="Arial" panose="020B0604020202020204" pitchFamily="34" charset="0"/>
                        </a:rPr>
                        <a:t>X</a:t>
                      </a:r>
                    </a:p>
                    <a:p>
                      <a:pPr algn="ctr"/>
                      <a:endParaRPr lang="en-US" sz="15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5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2878035"/>
                  </a:ext>
                </a:extLst>
              </a:tr>
              <a:tr h="584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latin typeface="Arial" panose="020B0604020202020204" pitchFamily="34" charset="0"/>
                          <a:cs typeface="Arial" panose="020B0604020202020204" pitchFamily="34" charset="0"/>
                        </a:rPr>
                        <a:t>Công suất thấp</a:t>
                      </a:r>
                      <a:endParaRPr lang="en-US" sz="1700" dirty="0">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700" i="1"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vi-VN" sz="1700" i="0" dirty="0">
                          <a:latin typeface="Arial" panose="020B0604020202020204" pitchFamily="34" charset="0"/>
                          <a:cs typeface="Arial" panose="020B0604020202020204" pitchFamily="34" charset="0"/>
                        </a:rPr>
                        <a:t>1</a:t>
                      </a:r>
                      <a:endParaRPr lang="en-US" sz="1700" i="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Arial" panose="020B0604020202020204" pitchFamily="34" charset="0"/>
                          <a:cs typeface="Arial" panose="020B0604020202020204" pitchFamily="34" charset="0"/>
                        </a:rPr>
                        <a:t>S</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Arial" panose="020B0604020202020204" pitchFamily="34" charset="0"/>
                          <a:cs typeface="Arial" panose="020B0604020202020204" pitchFamily="34" charset="0"/>
                        </a:rPr>
                        <a:t>S</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Arial" panose="020B0604020202020204" pitchFamily="34" charset="0"/>
                          <a:cs typeface="Arial" panose="020B0604020202020204" pitchFamily="34" charset="0"/>
                        </a:rPr>
                        <a:t>S</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Arial" panose="020B0604020202020204" pitchFamily="34" charset="0"/>
                          <a:cs typeface="Arial" panose="020B0604020202020204" pitchFamily="34" charset="0"/>
                        </a:rPr>
                        <a:t>M</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5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latin typeface="Arial" panose="020B0604020202020204" pitchFamily="34" charset="0"/>
                          <a:cs typeface="Arial" panose="020B0604020202020204" pitchFamily="34" charset="0"/>
                        </a:rPr>
                        <a:t>X</a:t>
                      </a:r>
                    </a:p>
                    <a:p>
                      <a:pPr algn="ctr"/>
                      <a:endParaRPr lang="en-US" sz="15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5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3317136"/>
                  </a:ext>
                </a:extLst>
              </a:tr>
              <a:tr h="336435">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b="1" i="0" dirty="0">
                          <a:latin typeface="Arial" panose="020B0604020202020204" pitchFamily="34" charset="0"/>
                          <a:cs typeface="Arial" panose="020B0604020202020204" pitchFamily="34" charset="0"/>
                        </a:rPr>
                        <a:t>Importance</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500" b="1" dirty="0">
                          <a:latin typeface="Arial" panose="020B0604020202020204" pitchFamily="34" charset="0"/>
                          <a:cs typeface="Arial" panose="020B0604020202020204" pitchFamily="34" charset="0"/>
                        </a:rPr>
                        <a:t>117</a:t>
                      </a:r>
                      <a:endParaRPr lang="en-US" sz="1500" b="1"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500" b="1" dirty="0">
                          <a:latin typeface="Arial" panose="020B0604020202020204" pitchFamily="34" charset="0"/>
                          <a:cs typeface="Arial" panose="020B0604020202020204" pitchFamily="34" charset="0"/>
                        </a:rPr>
                        <a:t>99</a:t>
                      </a:r>
                      <a:endParaRPr lang="en-US" sz="1500" b="1"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500" b="1" dirty="0">
                          <a:latin typeface="Arial" panose="020B0604020202020204" pitchFamily="34" charset="0"/>
                          <a:cs typeface="Arial" panose="020B0604020202020204" pitchFamily="34" charset="0"/>
                        </a:rPr>
                        <a:t>99</a:t>
                      </a:r>
                      <a:endParaRPr lang="en-US" sz="1500" b="1"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500" b="1" dirty="0">
                          <a:latin typeface="Arial" panose="020B0604020202020204" pitchFamily="34" charset="0"/>
                          <a:cs typeface="Arial" panose="020B0604020202020204" pitchFamily="34" charset="0"/>
                        </a:rPr>
                        <a:t>123</a:t>
                      </a:r>
                      <a:endParaRPr lang="en-US" sz="1500" b="1"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5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5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5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5" name="TextBox 4">
            <a:extLst>
              <a:ext uri="{FF2B5EF4-FFF2-40B4-BE49-F238E27FC236}">
                <a16:creationId xmlns:a16="http://schemas.microsoft.com/office/drawing/2014/main" id="{763BC0CE-F1C1-41EA-B474-312FD1CA42EA}"/>
              </a:ext>
            </a:extLst>
          </p:cNvPr>
          <p:cNvSpPr txBox="1"/>
          <p:nvPr/>
        </p:nvSpPr>
        <p:spPr>
          <a:xfrm>
            <a:off x="1676400" y="6268246"/>
            <a:ext cx="7391400" cy="369332"/>
          </a:xfrm>
          <a:prstGeom prst="rect">
            <a:avLst/>
          </a:prstGeom>
          <a:noFill/>
        </p:spPr>
        <p:txBody>
          <a:bodyPr wrap="square" rtlCol="0">
            <a:spAutoFit/>
          </a:bodyPr>
          <a:lstStyle/>
          <a:p>
            <a:pPr algn="ctr"/>
            <a:r>
              <a:rPr lang="en-US" dirty="0"/>
              <a:t>Strong = 9	Medium = 3	Weak = 1</a:t>
            </a:r>
          </a:p>
        </p:txBody>
      </p:sp>
    </p:spTree>
    <p:extLst>
      <p:ext uri="{BB962C8B-B14F-4D97-AF65-F5344CB8AC3E}">
        <p14:creationId xmlns:p14="http://schemas.microsoft.com/office/powerpoint/2010/main" val="32727949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4" name="Image 1" descr="preencoded.png"/>
          <p:cNvPicPr>
            <a:picLocks noChangeAspect="1"/>
          </p:cNvPicPr>
          <p:nvPr/>
        </p:nvPicPr>
        <p:blipFill>
          <a:blip r:embed="rId4"/>
          <a:stretch>
            <a:fillRect/>
          </a:stretch>
        </p:blipFill>
        <p:spPr>
          <a:xfrm>
            <a:off x="0" y="0"/>
            <a:ext cx="12192000" cy="2314575"/>
          </a:xfrm>
          <a:prstGeom prst="rect">
            <a:avLst/>
          </a:prstGeom>
        </p:spPr>
      </p:pic>
      <p:sp>
        <p:nvSpPr>
          <p:cNvPr id="7" name="object 2">
            <a:extLst>
              <a:ext uri="{FF2B5EF4-FFF2-40B4-BE49-F238E27FC236}">
                <a16:creationId xmlns:a16="http://schemas.microsoft.com/office/drawing/2014/main" id="{E0A00FF9-86F7-BA0D-BBB3-6B95D46366F0}"/>
              </a:ext>
            </a:extLst>
          </p:cNvPr>
          <p:cNvSpPr txBox="1">
            <a:spLocks/>
          </p:cNvSpPr>
          <p:nvPr/>
        </p:nvSpPr>
        <p:spPr>
          <a:xfrm>
            <a:off x="4373499" y="3439510"/>
            <a:ext cx="6235065" cy="1781810"/>
          </a:xfrm>
          <a:prstGeom prst="rect">
            <a:avLst/>
          </a:prstGeom>
        </p:spPr>
        <p:txBody>
          <a:bodyPr vert="horz" wrap="square" lIns="0" tIns="12700" rIns="0" bIns="0" rtlCol="0">
            <a:spAutoFit/>
          </a:bodyPr>
          <a:lstStyle>
            <a:lvl1pPr>
              <a:defRPr sz="4800" b="1" i="0">
                <a:solidFill>
                  <a:srgbClr val="375F92"/>
                </a:solidFill>
                <a:latin typeface="Arial"/>
                <a:ea typeface="+mj-ea"/>
                <a:cs typeface="Arial"/>
              </a:defRPr>
            </a:lvl1pPr>
          </a:lstStyle>
          <a:p>
            <a:pPr marL="12700" marR="5080" lvl="0" indent="0" defTabSz="914400" eaLnBrk="1" fontAlgn="auto" latinLnBrk="0" hangingPunct="1">
              <a:lnSpc>
                <a:spcPct val="120000"/>
              </a:lnSpc>
              <a:spcBef>
                <a:spcPts val="100"/>
              </a:spcBef>
              <a:spcAft>
                <a:spcPts val="0"/>
              </a:spcAft>
              <a:buClrTx/>
              <a:buSzTx/>
              <a:buFontTx/>
              <a:buNone/>
              <a:tabLst/>
              <a:defRPr/>
            </a:pPr>
            <a:r>
              <a:rPr kumimoji="0" lang="vi-VN" sz="4800" b="1" i="0" u="none" strike="noStrike" kern="0" cap="none" spc="-5" normalizeH="0" baseline="0" noProof="0">
                <a:ln>
                  <a:noFill/>
                </a:ln>
                <a:solidFill>
                  <a:srgbClr val="375F92"/>
                </a:solidFill>
                <a:effectLst/>
                <a:uLnTx/>
                <a:uFillTx/>
                <a:latin typeface="Arial"/>
                <a:ea typeface="+mj-ea"/>
                <a:cs typeface="Arial"/>
              </a:rPr>
              <a:t>KẾT </a:t>
            </a:r>
            <a:r>
              <a:rPr kumimoji="0" lang="vi-VN" sz="4800" b="1" i="0" u="none" strike="noStrike" kern="0" cap="none" spc="0" normalizeH="0" baseline="0" noProof="0">
                <a:ln>
                  <a:noFill/>
                </a:ln>
                <a:solidFill>
                  <a:srgbClr val="375F92"/>
                </a:solidFill>
                <a:effectLst/>
                <a:uLnTx/>
                <a:uFillTx/>
                <a:latin typeface="Arial"/>
                <a:ea typeface="+mj-ea"/>
                <a:cs typeface="Arial"/>
              </a:rPr>
              <a:t>LUẬN VÀ  </a:t>
            </a:r>
            <a:r>
              <a:rPr kumimoji="0" lang="vi-VN" sz="4800" b="1" i="0" u="none" strike="noStrike" kern="0" cap="none" spc="-5" normalizeH="0" baseline="0" noProof="0">
                <a:ln>
                  <a:noFill/>
                </a:ln>
                <a:solidFill>
                  <a:srgbClr val="375F92"/>
                </a:solidFill>
                <a:effectLst/>
                <a:uLnTx/>
                <a:uFillTx/>
                <a:latin typeface="Arial"/>
                <a:ea typeface="+mj-ea"/>
                <a:cs typeface="Arial"/>
              </a:rPr>
              <a:t>HƯỚNG </a:t>
            </a:r>
            <a:r>
              <a:rPr kumimoji="0" lang="vi-VN" sz="4800" b="1" i="0" u="none" strike="noStrike" kern="0" cap="none" spc="0" normalizeH="0" baseline="0" noProof="0">
                <a:ln>
                  <a:noFill/>
                </a:ln>
                <a:solidFill>
                  <a:srgbClr val="375F92"/>
                </a:solidFill>
                <a:effectLst/>
                <a:uLnTx/>
                <a:uFillTx/>
                <a:latin typeface="Arial"/>
                <a:ea typeface="+mj-ea"/>
                <a:cs typeface="Arial"/>
              </a:rPr>
              <a:t>PHÁT</a:t>
            </a:r>
            <a:r>
              <a:rPr kumimoji="0" lang="vi-VN" sz="4800" b="1" i="0" u="none" strike="noStrike" kern="0" cap="none" spc="-75" normalizeH="0" baseline="0" noProof="0">
                <a:ln>
                  <a:noFill/>
                </a:ln>
                <a:solidFill>
                  <a:srgbClr val="375F92"/>
                </a:solidFill>
                <a:effectLst/>
                <a:uLnTx/>
                <a:uFillTx/>
                <a:latin typeface="Arial"/>
                <a:ea typeface="+mj-ea"/>
                <a:cs typeface="Arial"/>
              </a:rPr>
              <a:t> </a:t>
            </a:r>
            <a:r>
              <a:rPr kumimoji="0" lang="vi-VN" sz="4800" b="1" i="0" u="none" strike="noStrike" kern="0" cap="none" spc="0" normalizeH="0" baseline="0" noProof="0">
                <a:ln>
                  <a:noFill/>
                </a:ln>
                <a:solidFill>
                  <a:srgbClr val="375F92"/>
                </a:solidFill>
                <a:effectLst/>
                <a:uLnTx/>
                <a:uFillTx/>
                <a:latin typeface="Arial"/>
                <a:ea typeface="+mj-ea"/>
                <a:cs typeface="Arial"/>
              </a:rPr>
              <a:t>TRIỂN</a:t>
            </a:r>
            <a:endParaRPr kumimoji="0" lang="vi-VN" sz="4800" b="1" i="0" u="none" strike="noStrike" kern="0" cap="none" spc="0" normalizeH="0" baseline="0" noProof="0" dirty="0">
              <a:ln>
                <a:noFill/>
              </a:ln>
              <a:solidFill>
                <a:srgbClr val="375F92"/>
              </a:solidFill>
              <a:effectLst/>
              <a:uLnTx/>
              <a:uFillTx/>
              <a:latin typeface="Arial"/>
              <a:ea typeface="+mj-ea"/>
              <a:cs typeface="Arial"/>
            </a:endParaRPr>
          </a:p>
        </p:txBody>
      </p:sp>
      <p:sp>
        <p:nvSpPr>
          <p:cNvPr id="8" name="object 3">
            <a:extLst>
              <a:ext uri="{FF2B5EF4-FFF2-40B4-BE49-F238E27FC236}">
                <a16:creationId xmlns:a16="http://schemas.microsoft.com/office/drawing/2014/main" id="{0ADB3CAF-6643-2DF7-9FBD-3799E81A4DAC}"/>
              </a:ext>
            </a:extLst>
          </p:cNvPr>
          <p:cNvSpPr txBox="1"/>
          <p:nvPr/>
        </p:nvSpPr>
        <p:spPr>
          <a:xfrm>
            <a:off x="2514600" y="3678651"/>
            <a:ext cx="1508125" cy="1456055"/>
          </a:xfrm>
          <a:prstGeom prst="rect">
            <a:avLst/>
          </a:prstGeom>
          <a:solidFill>
            <a:srgbClr val="17375E"/>
          </a:solidFill>
        </p:spPr>
        <p:txBody>
          <a:bodyPr vert="horz" wrap="square" lIns="0" tIns="172085" rIns="0" bIns="0" rtlCol="0">
            <a:spAutoFit/>
          </a:bodyPr>
          <a:lstStyle/>
          <a:p>
            <a:pPr marL="328295">
              <a:spcBef>
                <a:spcPts val="1355"/>
              </a:spcBef>
            </a:pPr>
            <a:r>
              <a:rPr sz="6600" b="1" spc="5" dirty="0">
                <a:solidFill>
                  <a:srgbClr val="FFFFFF"/>
                </a:solidFill>
                <a:latin typeface="Carlito"/>
                <a:cs typeface="Carlito"/>
              </a:rPr>
              <a:t>07</a:t>
            </a:r>
            <a:endParaRPr sz="6600">
              <a:solidFill>
                <a:prstClr val="black"/>
              </a:solidFill>
              <a:latin typeface="Carlito"/>
              <a:cs typeface="Carlito"/>
            </a:endParaRPr>
          </a:p>
        </p:txBody>
      </p:sp>
    </p:spTree>
    <p:extLst>
      <p:ext uri="{BB962C8B-B14F-4D97-AF65-F5344CB8AC3E}">
        <p14:creationId xmlns:p14="http://schemas.microsoft.com/office/powerpoint/2010/main" val="32036483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213462"/>
            <a:ext cx="12192000" cy="688340"/>
          </a:xfrm>
          <a:prstGeom prst="rect">
            <a:avLst/>
          </a:prstGeom>
        </p:spPr>
        <p:txBody>
          <a:bodyPr vert="horz" wrap="square" lIns="0" tIns="11430" rIns="0" bIns="0" rtlCol="0">
            <a:spAutoFit/>
          </a:bodyPr>
          <a:lstStyle/>
          <a:p>
            <a:pPr marL="12700" algn="ctr">
              <a:lnSpc>
                <a:spcPct val="100000"/>
              </a:lnSpc>
              <a:spcBef>
                <a:spcPts val="90"/>
              </a:spcBef>
            </a:pPr>
            <a:r>
              <a:rPr lang="en-US" sz="4400" b="1" spc="-8">
                <a:solidFill>
                  <a:srgbClr val="3376C6"/>
                </a:solidFill>
                <a:latin typeface="Arial" panose="020B0604020202020204" pitchFamily="34" charset="0"/>
                <a:cs typeface="Arial" panose="020B0604020202020204" pitchFamily="34" charset="0"/>
              </a:rPr>
              <a:t>TÀI LIỆU THAM KHẢO</a:t>
            </a:r>
            <a:endParaRPr lang="en-US" sz="4400">
              <a:latin typeface="Arial" panose="020B0604020202020204" pitchFamily="34" charset="0"/>
              <a:cs typeface="Arial" panose="020B0604020202020204" pitchFamily="34" charset="0"/>
            </a:endParaRPr>
          </a:p>
        </p:txBody>
      </p:sp>
      <p:sp>
        <p:nvSpPr>
          <p:cNvPr id="15" name="Date Placeholder 14"/>
          <p:cNvSpPr>
            <a:spLocks noGrp="1"/>
          </p:cNvSpPr>
          <p:nvPr>
            <p:ph type="dt" sz="half" idx="6"/>
          </p:nvPr>
        </p:nvSpPr>
        <p:spPr/>
        <p:txBody>
          <a:bodyPr/>
          <a:lstStyle/>
          <a:p>
            <a:r>
              <a:rPr lang="en-US"/>
              <a:t>12/18/2023</a:t>
            </a:r>
          </a:p>
        </p:txBody>
      </p:sp>
      <p:sp>
        <p:nvSpPr>
          <p:cNvPr id="17" name="Slide Number Placeholder 16"/>
          <p:cNvSpPr>
            <a:spLocks noGrp="1"/>
          </p:cNvSpPr>
          <p:nvPr>
            <p:ph type="sldNum" sz="quarter" idx="7"/>
          </p:nvPr>
        </p:nvSpPr>
        <p:spPr/>
        <p:txBody>
          <a:bodyPr/>
          <a:lstStyle/>
          <a:p>
            <a:pPr marL="38100"/>
            <a:r>
              <a:rPr lang="en-US"/>
              <a:t>Trang </a:t>
            </a:r>
            <a:fld id="{81D60167-4931-47E6-BA6A-407CBD079E47}" type="slidenum">
              <a:rPr smtClean="0"/>
              <a:t>34</a:t>
            </a:fld>
            <a:endParaRPr dirty="0"/>
          </a:p>
        </p:txBody>
      </p:sp>
      <p:sp>
        <p:nvSpPr>
          <p:cNvPr id="3" name="Footer Placeholder 2"/>
          <p:cNvSpPr>
            <a:spLocks noGrp="1"/>
          </p:cNvSpPr>
          <p:nvPr>
            <p:ph type="ftr" sz="quarter" idx="5"/>
          </p:nvPr>
        </p:nvSpPr>
        <p:spPr/>
        <p:txBody>
          <a:bodyPr/>
          <a:lstStyle/>
          <a:p>
            <a:r>
              <a:rPr lang="vi-VN"/>
              <a:t>KTĐT - Thiết kế hệ thống nhúng nâng cao</a:t>
            </a:r>
          </a:p>
        </p:txBody>
      </p:sp>
      <p:sp>
        <p:nvSpPr>
          <p:cNvPr id="9" name="TextBox 8"/>
          <p:cNvSpPr txBox="1"/>
          <p:nvPr/>
        </p:nvSpPr>
        <p:spPr>
          <a:xfrm>
            <a:off x="228600" y="1219200"/>
            <a:ext cx="11734800" cy="3416320"/>
          </a:xfrm>
          <a:prstGeom prst="rect">
            <a:avLst/>
          </a:prstGeom>
          <a:noFill/>
        </p:spPr>
        <p:txBody>
          <a:bodyPr wrap="square">
            <a:spAutoFit/>
          </a:bodyPr>
          <a:lstStyle/>
          <a:p>
            <a:pPr marL="0" marR="0"/>
            <a:r>
              <a:rPr lang="en-US" b="1">
                <a:effectLst/>
                <a:latin typeface="Times New Roman" panose="02020603050405020304" pitchFamily="18" charset="0"/>
                <a:ea typeface="Times New Roman" panose="02020603050405020304" pitchFamily="18" charset="0"/>
              </a:rPr>
              <a:t>[1] </a:t>
            </a:r>
            <a:r>
              <a:rPr lang="en-US" b="1"/>
              <a:t>TivaWare™ Peripheral Driver Library</a:t>
            </a:r>
            <a:endParaRPr lang="en-US" b="1">
              <a:effectLst/>
              <a:latin typeface="Times New Roman" panose="02020603050405020304" pitchFamily="18" charset="0"/>
              <a:ea typeface="SimSun" panose="02010600030101010101" pitchFamily="2" charset="-122"/>
            </a:endParaRPr>
          </a:p>
          <a:p>
            <a:pPr marL="0" marR="0"/>
            <a:r>
              <a:rPr lang="en-US" u="sng">
                <a:solidFill>
                  <a:srgbClr val="0000FF"/>
                </a:solidFill>
                <a:effectLst/>
                <a:latin typeface="Times New Roman" panose="02020603050405020304" pitchFamily="18" charset="0"/>
                <a:ea typeface="Times New Roman" panose="02020603050405020304" pitchFamily="18" charset="0"/>
                <a:hlinkClick r:id="rId3"/>
              </a:rPr>
              <a:t>https://www.ti.com/lit/ug/spmu298e/spmu298e.pdf?ts=1702837402530&amp;ref_url=https%253A%252F%252Fwww.google.com%252F</a:t>
            </a:r>
            <a:endParaRPr lang="en-US">
              <a:effectLst/>
              <a:latin typeface="Times New Roman" panose="02020603050405020304" pitchFamily="18" charset="0"/>
              <a:ea typeface="SimSun" panose="02010600030101010101" pitchFamily="2" charset="-122"/>
            </a:endParaRPr>
          </a:p>
          <a:p>
            <a:pPr marL="0" marR="0"/>
            <a:r>
              <a:rPr lang="en-US" b="1">
                <a:effectLst/>
                <a:latin typeface="Times New Roman" panose="02020603050405020304" pitchFamily="18" charset="0"/>
                <a:ea typeface="Times New Roman" panose="02020603050405020304" pitchFamily="18" charset="0"/>
              </a:rPr>
              <a:t>[2] </a:t>
            </a:r>
            <a:r>
              <a:rPr lang="en-US" b="1"/>
              <a:t>Getting Started with the Tiva™ TM4C123G LaunchPad Workshop Student Guide and Lab Manual</a:t>
            </a:r>
            <a:endParaRPr lang="en-US" b="1">
              <a:effectLst/>
              <a:latin typeface="Times New Roman" panose="02020603050405020304" pitchFamily="18" charset="0"/>
              <a:ea typeface="SimSun" panose="02010600030101010101" pitchFamily="2" charset="-122"/>
            </a:endParaRPr>
          </a:p>
          <a:p>
            <a:pPr marL="0" marR="0"/>
            <a:r>
              <a:rPr lang="en-US" u="sng">
                <a:solidFill>
                  <a:srgbClr val="0000FF"/>
                </a:solidFill>
                <a:effectLst/>
                <a:latin typeface="Times New Roman" panose="02020603050405020304" pitchFamily="18" charset="0"/>
                <a:ea typeface="SimSun" panose="02010600030101010101" pitchFamily="2" charset="-122"/>
                <a:hlinkClick r:id="rId4"/>
              </a:rPr>
              <a:t>https://software-dl.ti.com/trainingTTO/trainingTTO_public_sw/GSW-TM4C123G-LaunchPad/TM4C123G_LaunchPad_Workshop_Workbook.pdf</a:t>
            </a:r>
            <a:endParaRPr lang="en-US">
              <a:effectLst/>
              <a:latin typeface="Times New Roman" panose="02020603050405020304" pitchFamily="18" charset="0"/>
              <a:ea typeface="SimSun" panose="02010600030101010101" pitchFamily="2" charset="-122"/>
            </a:endParaRPr>
          </a:p>
          <a:p>
            <a:pPr marL="0" marR="0"/>
            <a:r>
              <a:rPr lang="en-US" b="1">
                <a:effectLst/>
                <a:latin typeface="Times New Roman" panose="02020603050405020304" pitchFamily="18" charset="0"/>
                <a:ea typeface="Times New Roman" panose="02020603050405020304" pitchFamily="18" charset="0"/>
              </a:rPr>
              <a:t>[3] </a:t>
            </a:r>
            <a:r>
              <a:rPr lang="nn-NO" b="1"/>
              <a:t>Tiva™ TM4C123GH6PM Microcontroller DATA SHEET</a:t>
            </a:r>
          </a:p>
          <a:p>
            <a:pPr marL="0" marR="0"/>
            <a:r>
              <a:rPr lang="en-US" u="sng">
                <a:solidFill>
                  <a:srgbClr val="0000FF"/>
                </a:solidFill>
                <a:effectLst/>
                <a:latin typeface="Times New Roman" panose="02020603050405020304" pitchFamily="18" charset="0"/>
                <a:ea typeface="SimSun" panose="02010600030101010101" pitchFamily="2" charset="-122"/>
                <a:hlinkClick r:id="rId5"/>
              </a:rPr>
              <a:t>https://www.ti.com/lit/ds/symlink/tm4c123gh6pm.pdf?ts=1702841079002&amp;ref_url=https%253A%252F%252Fwww.google.com%252F</a:t>
            </a:r>
            <a:endParaRPr lang="en-US" u="sng">
              <a:solidFill>
                <a:srgbClr val="0000FF"/>
              </a:solidFill>
              <a:effectLst/>
              <a:latin typeface="Times New Roman" panose="02020603050405020304" pitchFamily="18" charset="0"/>
              <a:ea typeface="SimSun" panose="02010600030101010101" pitchFamily="2" charset="-122"/>
            </a:endParaRPr>
          </a:p>
          <a:p>
            <a:pPr marL="0" marR="0"/>
            <a:r>
              <a:rPr lang="en-US" b="1">
                <a:effectLst/>
                <a:latin typeface="Times New Roman" panose="02020603050405020304" pitchFamily="18" charset="0"/>
                <a:ea typeface="Times New Roman" panose="02020603050405020304" pitchFamily="18" charset="0"/>
              </a:rPr>
              <a:t>[3] </a:t>
            </a:r>
            <a:r>
              <a:rPr lang="nn-NO" b="1"/>
              <a:t>FreeRTOS Source</a:t>
            </a:r>
          </a:p>
          <a:p>
            <a:pPr marL="0" marR="0"/>
            <a:r>
              <a:rPr lang="en-US" u="sng">
                <a:solidFill>
                  <a:srgbClr val="0000FF"/>
                </a:solidFill>
                <a:effectLst/>
                <a:latin typeface="Times New Roman" panose="02020603050405020304" pitchFamily="18" charset="0"/>
                <a:ea typeface="SimSun" panose="02010600030101010101" pitchFamily="2" charset="-122"/>
                <a:hlinkClick r:id="rId6"/>
              </a:rPr>
              <a:t>https://www.freertos.org/a00104.html</a:t>
            </a:r>
            <a:endParaRPr lang="en-US" u="sng">
              <a:solidFill>
                <a:srgbClr val="0000FF"/>
              </a:solidFill>
              <a:effectLst/>
              <a:latin typeface="Times New Roman" panose="02020603050405020304" pitchFamily="18" charset="0"/>
              <a:ea typeface="SimSun" panose="02010600030101010101" pitchFamily="2" charset="-122"/>
            </a:endParaRPr>
          </a:p>
          <a:p>
            <a:pPr marL="0" marR="0"/>
            <a:endParaRPr lang="en-US">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4" name="Image 1" descr="preencoded.png"/>
          <p:cNvPicPr>
            <a:picLocks noChangeAspect="1"/>
          </p:cNvPicPr>
          <p:nvPr/>
        </p:nvPicPr>
        <p:blipFill>
          <a:blip r:embed="rId4"/>
          <a:stretch>
            <a:fillRect/>
          </a:stretch>
        </p:blipFill>
        <p:spPr>
          <a:xfrm>
            <a:off x="0" y="0"/>
            <a:ext cx="12192000" cy="2314575"/>
          </a:xfrm>
          <a:prstGeom prst="rect">
            <a:avLst/>
          </a:prstGeom>
        </p:spPr>
      </p:pic>
      <p:sp>
        <p:nvSpPr>
          <p:cNvPr id="5" name="Text 1"/>
          <p:cNvSpPr/>
          <p:nvPr/>
        </p:nvSpPr>
        <p:spPr>
          <a:xfrm>
            <a:off x="1771650" y="3505200"/>
            <a:ext cx="8648700" cy="578644"/>
          </a:xfrm>
          <a:prstGeom prst="rect">
            <a:avLst/>
          </a:prstGeom>
          <a:noFill/>
          <a:ln/>
        </p:spPr>
        <p:txBody>
          <a:bodyPr wrap="none" rtlCol="0" anchor="t"/>
          <a:lstStyle/>
          <a:p>
            <a:pPr algn="ctr">
              <a:lnSpc>
                <a:spcPts val="4556"/>
              </a:lnSpc>
            </a:pPr>
            <a:r>
              <a:rPr lang="vi-VN" sz="5000" b="1" dirty="0">
                <a:solidFill>
                  <a:srgbClr val="0070C0"/>
                </a:solidFill>
                <a:latin typeface="Arial" panose="020B0604020202020204" pitchFamily="34" charset="0"/>
                <a:cs typeface="Arial" panose="020B0604020202020204" pitchFamily="34" charset="0"/>
              </a:rPr>
              <a:t>DEMO SẢN PHẨM</a:t>
            </a:r>
            <a:endParaRPr lang="en-US" sz="5000" b="1" dirty="0">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463336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4" name="Image 1" descr="preencoded.png"/>
          <p:cNvPicPr>
            <a:picLocks noChangeAspect="1"/>
          </p:cNvPicPr>
          <p:nvPr/>
        </p:nvPicPr>
        <p:blipFill>
          <a:blip r:embed="rId4"/>
          <a:stretch>
            <a:fillRect/>
          </a:stretch>
        </p:blipFill>
        <p:spPr>
          <a:xfrm>
            <a:off x="0" y="0"/>
            <a:ext cx="12192000" cy="2314575"/>
          </a:xfrm>
          <a:prstGeom prst="rect">
            <a:avLst/>
          </a:prstGeom>
        </p:spPr>
      </p:pic>
      <p:sp>
        <p:nvSpPr>
          <p:cNvPr id="5" name="Text 1"/>
          <p:cNvSpPr/>
          <p:nvPr/>
        </p:nvSpPr>
        <p:spPr>
          <a:xfrm>
            <a:off x="419100" y="2514600"/>
            <a:ext cx="11353800" cy="2314575"/>
          </a:xfrm>
          <a:prstGeom prst="rect">
            <a:avLst/>
          </a:prstGeom>
          <a:noFill/>
          <a:ln/>
        </p:spPr>
        <p:txBody>
          <a:bodyPr wrap="none" rtlCol="0" anchor="t"/>
          <a:lstStyle/>
          <a:p>
            <a:pPr algn="ctr" eaLnBrk="1" hangingPunct="1">
              <a:spcBef>
                <a:spcPct val="0"/>
              </a:spcBef>
              <a:buFontTx/>
              <a:buNone/>
            </a:pPr>
            <a:r>
              <a:rPr lang="en-US" altLang="en-US" sz="7200" b="1">
                <a:solidFill>
                  <a:srgbClr val="3376C7"/>
                </a:solidFill>
                <a:latin typeface="Times New Roman" panose="02020603050405020304" pitchFamily="18" charset="0"/>
              </a:rPr>
              <a:t>CẢM ƠN THẦY VÀ</a:t>
            </a:r>
          </a:p>
          <a:p>
            <a:pPr algn="ctr" eaLnBrk="1" hangingPunct="1">
              <a:spcBef>
                <a:spcPct val="0"/>
              </a:spcBef>
              <a:buFontTx/>
              <a:buNone/>
            </a:pPr>
            <a:r>
              <a:rPr lang="en-US" altLang="en-US" sz="7200" b="1">
                <a:solidFill>
                  <a:srgbClr val="3376C7"/>
                </a:solidFill>
                <a:latin typeface="Times New Roman" panose="02020603050405020304" pitchFamily="18" charset="0"/>
              </a:rPr>
              <a:t> CÁC BẠN ĐÃ LẮNG NGHE!</a:t>
            </a:r>
          </a:p>
        </p:txBody>
      </p:sp>
    </p:spTree>
    <p:extLst>
      <p:ext uri="{BB962C8B-B14F-4D97-AF65-F5344CB8AC3E}">
        <p14:creationId xmlns:p14="http://schemas.microsoft.com/office/powerpoint/2010/main" val="1406225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66799" y="304800"/>
            <a:ext cx="10948313" cy="688650"/>
          </a:xfrm>
          <a:prstGeom prst="rect">
            <a:avLst/>
          </a:prstGeom>
        </p:spPr>
        <p:txBody>
          <a:bodyPr vert="horz" wrap="square" lIns="0" tIns="11430" rIns="0" bIns="0" rtlCol="0">
            <a:spAutoFit/>
          </a:bodyPr>
          <a:lstStyle/>
          <a:p>
            <a:pPr marL="12700">
              <a:lnSpc>
                <a:spcPct val="100000"/>
              </a:lnSpc>
              <a:spcBef>
                <a:spcPts val="90"/>
              </a:spcBef>
            </a:pPr>
            <a:r>
              <a:rPr lang="en-US" sz="4400" b="1" spc="-10">
                <a:solidFill>
                  <a:srgbClr val="3376C6"/>
                </a:solidFill>
                <a:latin typeface="Arial" panose="020B0604020202020204" pitchFamily="34" charset="0"/>
                <a:cs typeface="Arial" panose="020B0604020202020204" pitchFamily="34" charset="0"/>
              </a:rPr>
              <a:t>1. GIỚI THIỆU TỔNG QUAN: MỤC ĐÍCH</a:t>
            </a:r>
            <a:endParaRPr lang="en-US" sz="4400">
              <a:latin typeface="Arial" panose="020B0604020202020204" pitchFamily="34" charset="0"/>
              <a:cs typeface="Arial" panose="020B0604020202020204" pitchFamily="34" charset="0"/>
            </a:endParaRPr>
          </a:p>
        </p:txBody>
      </p:sp>
      <p:sp>
        <p:nvSpPr>
          <p:cNvPr id="17" name="Date Placeholder 16"/>
          <p:cNvSpPr>
            <a:spLocks noGrp="1"/>
          </p:cNvSpPr>
          <p:nvPr>
            <p:ph type="dt" sz="half" idx="6"/>
          </p:nvPr>
        </p:nvSpPr>
        <p:spPr/>
        <p:txBody>
          <a:bodyPr/>
          <a:lstStyle/>
          <a:p>
            <a:r>
              <a:rPr lang="en-US"/>
              <a:t>12/18/2023</a:t>
            </a:r>
          </a:p>
        </p:txBody>
      </p:sp>
      <p:sp>
        <p:nvSpPr>
          <p:cNvPr id="19" name="Slide Number Placeholder 18"/>
          <p:cNvSpPr>
            <a:spLocks noGrp="1"/>
          </p:cNvSpPr>
          <p:nvPr>
            <p:ph type="sldNum" sz="quarter" idx="7"/>
          </p:nvPr>
        </p:nvSpPr>
        <p:spPr/>
        <p:txBody>
          <a:bodyPr/>
          <a:lstStyle/>
          <a:p>
            <a:pPr marL="38100"/>
            <a:r>
              <a:rPr lang="en-US"/>
              <a:t>Trang </a:t>
            </a:r>
            <a:fld id="{81D60167-4931-47E6-BA6A-407CBD079E47}" type="slidenum">
              <a:rPr smtClean="0"/>
              <a:t>4</a:t>
            </a:fld>
            <a:endParaRPr dirty="0"/>
          </a:p>
        </p:txBody>
      </p:sp>
      <p:sp>
        <p:nvSpPr>
          <p:cNvPr id="3" name="Footer Placeholder 2"/>
          <p:cNvSpPr>
            <a:spLocks noGrp="1"/>
          </p:cNvSpPr>
          <p:nvPr>
            <p:ph type="ftr" sz="quarter" idx="5"/>
          </p:nvPr>
        </p:nvSpPr>
        <p:spPr/>
        <p:txBody>
          <a:bodyPr/>
          <a:lstStyle/>
          <a:p>
            <a:r>
              <a:rPr lang="vi-VN"/>
              <a:t>KTĐT - Thiết kế hệ thống nhúng nâng cao</a:t>
            </a:r>
          </a:p>
        </p:txBody>
      </p:sp>
      <p:sp>
        <p:nvSpPr>
          <p:cNvPr id="5" name="Text 2">
            <a:extLst>
              <a:ext uri="{FF2B5EF4-FFF2-40B4-BE49-F238E27FC236}">
                <a16:creationId xmlns:a16="http://schemas.microsoft.com/office/drawing/2014/main" id="{A20DE61D-9FF3-BD82-9E6D-372EB50EA27D}"/>
              </a:ext>
            </a:extLst>
          </p:cNvPr>
          <p:cNvSpPr/>
          <p:nvPr/>
        </p:nvSpPr>
        <p:spPr>
          <a:xfrm>
            <a:off x="304800" y="1524000"/>
            <a:ext cx="3657600" cy="3429000"/>
          </a:xfrm>
          <a:prstGeom prst="rect">
            <a:avLst/>
          </a:prstGeom>
          <a:noFill/>
          <a:ln/>
        </p:spPr>
        <p:txBody>
          <a:bodyPr wrap="square" rtlCol="0" anchor="t"/>
          <a:lstStyle/>
          <a:p>
            <a:pPr marL="285750" indent="-285750" algn="just">
              <a:lnSpc>
                <a:spcPts val="2332"/>
              </a:lnSpc>
              <a:buFont typeface="Arial" panose="020B0604020202020204" pitchFamily="34" charset="0"/>
              <a:buChar char="•"/>
            </a:pPr>
            <a:r>
              <a:rPr lang="vi-VN" sz="1458" b="1">
                <a:solidFill>
                  <a:srgbClr val="404155"/>
                </a:solidFill>
                <a:ea typeface="Nobile" pitchFamily="34" charset="-122"/>
                <a:cs typeface="Arial" panose="020B0604020202020204" pitchFamily="34" charset="0"/>
              </a:rPr>
              <a:t>Kiểm </a:t>
            </a:r>
            <a:r>
              <a:rPr lang="vi-VN" sz="1458" b="1" dirty="0">
                <a:solidFill>
                  <a:srgbClr val="404155"/>
                </a:solidFill>
                <a:ea typeface="Nobile" pitchFamily="34" charset="-122"/>
                <a:cs typeface="Arial" panose="020B0604020202020204" pitchFamily="34" charset="0"/>
              </a:rPr>
              <a:t>soát việc người dùng truy cập</a:t>
            </a:r>
            <a:r>
              <a:rPr lang="vi-VN" sz="1458" dirty="0">
                <a:solidFill>
                  <a:srgbClr val="404155"/>
                </a:solidFill>
                <a:ea typeface="Nobile" pitchFamily="34" charset="-122"/>
                <a:cs typeface="Arial" panose="020B0604020202020204" pitchFamily="34" charset="0"/>
              </a:rPr>
              <a:t> vào các khu vực khác nhau (thường được thực hiện bằng cách đóng/mở khóa cửa tự động), cần thông qua các phương tiện xác thực bằng cách thẻ nhận dạng thẻ từ (RFID).</a:t>
            </a:r>
          </a:p>
          <a:p>
            <a:pPr marL="285750" indent="-285750" algn="just">
              <a:lnSpc>
                <a:spcPts val="2332"/>
              </a:lnSpc>
              <a:buFont typeface="Arial" panose="020B0604020202020204" pitchFamily="34" charset="0"/>
              <a:buChar char="•"/>
            </a:pPr>
            <a:r>
              <a:rPr lang="vi-VN" sz="1458" b="1">
                <a:solidFill>
                  <a:srgbClr val="404155"/>
                </a:solidFill>
                <a:ea typeface="Nobile" pitchFamily="34" charset="-122"/>
                <a:cs typeface="Arial" panose="020B0604020202020204" pitchFamily="34" charset="0"/>
              </a:rPr>
              <a:t>Hiển </a:t>
            </a:r>
            <a:r>
              <a:rPr lang="vi-VN" sz="1458" b="1" dirty="0">
                <a:solidFill>
                  <a:srgbClr val="404155"/>
                </a:solidFill>
                <a:ea typeface="Nobile" pitchFamily="34" charset="-122"/>
                <a:cs typeface="Arial" panose="020B0604020202020204" pitchFamily="34" charset="0"/>
              </a:rPr>
              <a:t>thị, lưu trữ thông tin truy cập </a:t>
            </a:r>
            <a:r>
              <a:rPr lang="vi-VN" sz="1458" dirty="0">
                <a:solidFill>
                  <a:srgbClr val="404155"/>
                </a:solidFill>
                <a:ea typeface="Nobile" pitchFamily="34" charset="-122"/>
                <a:cs typeface="Arial" panose="020B0604020202020204" pitchFamily="34" charset="0"/>
              </a:rPr>
              <a:t>(ra/vào) của người dùng để thuận tiện cho việc quản lý, giám sát.</a:t>
            </a:r>
          </a:p>
        </p:txBody>
      </p:sp>
      <p:pic>
        <p:nvPicPr>
          <p:cNvPr id="1026" name="Picture 2" descr="RFID Access Control Guide: 4 Best RFID Access Control Systems">
            <a:extLst>
              <a:ext uri="{FF2B5EF4-FFF2-40B4-BE49-F238E27FC236}">
                <a16:creationId xmlns:a16="http://schemas.microsoft.com/office/drawing/2014/main" id="{0032C7A0-0C11-3CE4-64BA-BCF6AC96B8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4117" y="1239395"/>
            <a:ext cx="7620000" cy="507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7583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4" name="Image 1" descr="preencoded.png"/>
          <p:cNvPicPr>
            <a:picLocks noChangeAspect="1"/>
          </p:cNvPicPr>
          <p:nvPr/>
        </p:nvPicPr>
        <p:blipFill>
          <a:blip r:embed="rId4"/>
          <a:stretch>
            <a:fillRect/>
          </a:stretch>
        </p:blipFill>
        <p:spPr>
          <a:xfrm>
            <a:off x="0" y="0"/>
            <a:ext cx="12192000" cy="2314575"/>
          </a:xfrm>
          <a:prstGeom prst="rect">
            <a:avLst/>
          </a:prstGeom>
        </p:spPr>
      </p:pic>
      <p:sp>
        <p:nvSpPr>
          <p:cNvPr id="7" name="object 2">
            <a:extLst>
              <a:ext uri="{FF2B5EF4-FFF2-40B4-BE49-F238E27FC236}">
                <a16:creationId xmlns:a16="http://schemas.microsoft.com/office/drawing/2014/main" id="{616D45A1-5719-169E-6B69-8214519E3A52}"/>
              </a:ext>
            </a:extLst>
          </p:cNvPr>
          <p:cNvSpPr txBox="1">
            <a:spLocks/>
          </p:cNvSpPr>
          <p:nvPr/>
        </p:nvSpPr>
        <p:spPr>
          <a:xfrm>
            <a:off x="4572000" y="3643312"/>
            <a:ext cx="5172710" cy="756920"/>
          </a:xfrm>
          <a:prstGeom prst="rect">
            <a:avLst/>
          </a:prstGeom>
        </p:spPr>
        <p:txBody>
          <a:bodyPr vert="horz" wrap="square" lIns="0" tIns="12700" rIns="0" bIns="0" rtlCol="0">
            <a:spAutoFit/>
          </a:bodyPr>
          <a:lstStyle>
            <a:lvl1pPr>
              <a:defRPr sz="4800" b="1" i="0">
                <a:solidFill>
                  <a:srgbClr val="375F92"/>
                </a:solidFill>
                <a:latin typeface="Arial"/>
                <a:ea typeface="+mj-ea"/>
                <a:cs typeface="Arial"/>
              </a:defRPr>
            </a:lvl1pPr>
          </a:lstStyle>
          <a:p>
            <a:pPr marL="12700" marR="0" lvl="0" indent="0" defTabSz="914400" eaLnBrk="1" fontAlgn="auto" latinLnBrk="0" hangingPunct="1">
              <a:lnSpc>
                <a:spcPct val="100000"/>
              </a:lnSpc>
              <a:spcBef>
                <a:spcPts val="100"/>
              </a:spcBef>
              <a:spcAft>
                <a:spcPts val="0"/>
              </a:spcAft>
              <a:buClrTx/>
              <a:buSzTx/>
              <a:buFontTx/>
              <a:buNone/>
              <a:tabLst/>
              <a:defRPr/>
            </a:pPr>
            <a:r>
              <a:rPr kumimoji="0" lang="en-US" sz="4800" b="1" i="0" u="none" strike="noStrike" kern="0" cap="none" spc="-5" normalizeH="0" baseline="0" noProof="0">
                <a:ln>
                  <a:noFill/>
                </a:ln>
                <a:solidFill>
                  <a:srgbClr val="375F92"/>
                </a:solidFill>
                <a:effectLst/>
                <a:uLnTx/>
                <a:uFillTx/>
                <a:latin typeface="Arial"/>
                <a:ea typeface="+mj-ea"/>
                <a:cs typeface="Arial"/>
              </a:rPr>
              <a:t>NHIỆM </a:t>
            </a:r>
            <a:r>
              <a:rPr kumimoji="0" lang="en-US" sz="4800" b="1" i="0" u="none" strike="noStrike" kern="0" cap="none" spc="0" normalizeH="0" baseline="0" noProof="0">
                <a:ln>
                  <a:noFill/>
                </a:ln>
                <a:solidFill>
                  <a:srgbClr val="375F92"/>
                </a:solidFill>
                <a:effectLst/>
                <a:uLnTx/>
                <a:uFillTx/>
                <a:latin typeface="Arial"/>
                <a:ea typeface="+mj-ea"/>
                <a:cs typeface="Arial"/>
              </a:rPr>
              <a:t>VỤ </a:t>
            </a:r>
            <a:r>
              <a:rPr kumimoji="0" lang="en-US" sz="4800" b="1" i="0" u="none" strike="noStrike" kern="0" cap="none" spc="-5" normalizeH="0" baseline="0" noProof="0">
                <a:ln>
                  <a:noFill/>
                </a:ln>
                <a:solidFill>
                  <a:srgbClr val="375F92"/>
                </a:solidFill>
                <a:effectLst/>
                <a:uLnTx/>
                <a:uFillTx/>
                <a:latin typeface="Arial"/>
                <a:ea typeface="+mj-ea"/>
                <a:cs typeface="Arial"/>
              </a:rPr>
              <a:t>ĐỀ</a:t>
            </a:r>
            <a:r>
              <a:rPr kumimoji="0" lang="en-US" sz="4800" b="1" i="0" u="none" strike="noStrike" kern="0" cap="none" spc="-95" normalizeH="0" baseline="0" noProof="0">
                <a:ln>
                  <a:noFill/>
                </a:ln>
                <a:solidFill>
                  <a:srgbClr val="375F92"/>
                </a:solidFill>
                <a:effectLst/>
                <a:uLnTx/>
                <a:uFillTx/>
                <a:latin typeface="Arial"/>
                <a:ea typeface="+mj-ea"/>
                <a:cs typeface="Arial"/>
              </a:rPr>
              <a:t> </a:t>
            </a:r>
            <a:r>
              <a:rPr kumimoji="0" lang="en-US" sz="4800" b="1" i="0" u="none" strike="noStrike" kern="0" cap="none" spc="0" normalizeH="0" baseline="0" noProof="0">
                <a:ln>
                  <a:noFill/>
                </a:ln>
                <a:solidFill>
                  <a:srgbClr val="375F92"/>
                </a:solidFill>
                <a:effectLst/>
                <a:uLnTx/>
                <a:uFillTx/>
                <a:latin typeface="Arial"/>
                <a:ea typeface="+mj-ea"/>
                <a:cs typeface="Arial"/>
              </a:rPr>
              <a:t>TÀI</a:t>
            </a:r>
            <a:endParaRPr kumimoji="0" lang="en-US" sz="4800" b="1" i="0" u="none" strike="noStrike" kern="0" cap="none" spc="0" normalizeH="0" baseline="0" noProof="0" dirty="0">
              <a:ln>
                <a:noFill/>
              </a:ln>
              <a:solidFill>
                <a:srgbClr val="375F92"/>
              </a:solidFill>
              <a:effectLst/>
              <a:uLnTx/>
              <a:uFillTx/>
              <a:latin typeface="Arial"/>
              <a:ea typeface="+mj-ea"/>
              <a:cs typeface="Arial"/>
            </a:endParaRPr>
          </a:p>
        </p:txBody>
      </p:sp>
      <p:sp>
        <p:nvSpPr>
          <p:cNvPr id="8" name="object 3">
            <a:extLst>
              <a:ext uri="{FF2B5EF4-FFF2-40B4-BE49-F238E27FC236}">
                <a16:creationId xmlns:a16="http://schemas.microsoft.com/office/drawing/2014/main" id="{64C24913-8133-3AB3-739D-0ACC9B558938}"/>
              </a:ext>
            </a:extLst>
          </p:cNvPr>
          <p:cNvSpPr txBox="1"/>
          <p:nvPr/>
        </p:nvSpPr>
        <p:spPr>
          <a:xfrm>
            <a:off x="2741042" y="3293745"/>
            <a:ext cx="1510030" cy="1456055"/>
          </a:xfrm>
          <a:prstGeom prst="rect">
            <a:avLst/>
          </a:prstGeom>
          <a:solidFill>
            <a:srgbClr val="30859C"/>
          </a:solidFill>
        </p:spPr>
        <p:txBody>
          <a:bodyPr vert="horz" wrap="square" lIns="0" tIns="172085" rIns="0" bIns="0" rtlCol="0">
            <a:spAutoFit/>
          </a:bodyPr>
          <a:lstStyle/>
          <a:p>
            <a:pPr marL="329565">
              <a:spcBef>
                <a:spcPts val="1355"/>
              </a:spcBef>
            </a:pPr>
            <a:r>
              <a:rPr sz="6600" b="1" dirty="0">
                <a:solidFill>
                  <a:srgbClr val="FFFFFF"/>
                </a:solidFill>
                <a:latin typeface="Carlito"/>
                <a:cs typeface="Carlito"/>
              </a:rPr>
              <a:t>02</a:t>
            </a:r>
            <a:endParaRPr sz="6600">
              <a:solidFill>
                <a:prstClr val="black"/>
              </a:solidFill>
              <a:latin typeface="Carlito"/>
              <a:cs typeface="Carlito"/>
            </a:endParaRPr>
          </a:p>
        </p:txBody>
      </p:sp>
    </p:spTree>
    <p:extLst>
      <p:ext uri="{BB962C8B-B14F-4D97-AF65-F5344CB8AC3E}">
        <p14:creationId xmlns:p14="http://schemas.microsoft.com/office/powerpoint/2010/main" val="3370624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66800" y="304800"/>
            <a:ext cx="8172450" cy="688650"/>
          </a:xfrm>
          <a:prstGeom prst="rect">
            <a:avLst/>
          </a:prstGeom>
        </p:spPr>
        <p:txBody>
          <a:bodyPr vert="horz" wrap="square" lIns="0" tIns="11430" rIns="0" bIns="0" rtlCol="0">
            <a:spAutoFit/>
          </a:bodyPr>
          <a:lstStyle/>
          <a:p>
            <a:pPr marL="12700">
              <a:lnSpc>
                <a:spcPct val="100000"/>
              </a:lnSpc>
              <a:spcBef>
                <a:spcPts val="90"/>
              </a:spcBef>
            </a:pPr>
            <a:r>
              <a:rPr lang="en-US" sz="4400" b="1" spc="-10">
                <a:solidFill>
                  <a:srgbClr val="3376C6"/>
                </a:solidFill>
                <a:latin typeface="Arial" panose="020B0604020202020204" pitchFamily="34" charset="0"/>
                <a:cs typeface="Arial" panose="020B0604020202020204" pitchFamily="34" charset="0"/>
              </a:rPr>
              <a:t>2. NHIỆM VỤ ĐỀ TÀI</a:t>
            </a:r>
            <a:endParaRPr lang="en-US" sz="4400">
              <a:latin typeface="Arial" panose="020B0604020202020204" pitchFamily="34" charset="0"/>
              <a:cs typeface="Arial" panose="020B0604020202020204" pitchFamily="34" charset="0"/>
            </a:endParaRPr>
          </a:p>
        </p:txBody>
      </p:sp>
      <p:sp>
        <p:nvSpPr>
          <p:cNvPr id="17" name="Date Placeholder 16"/>
          <p:cNvSpPr>
            <a:spLocks noGrp="1"/>
          </p:cNvSpPr>
          <p:nvPr>
            <p:ph type="dt" sz="half" idx="6"/>
          </p:nvPr>
        </p:nvSpPr>
        <p:spPr/>
        <p:txBody>
          <a:bodyPr/>
          <a:lstStyle/>
          <a:p>
            <a:r>
              <a:rPr lang="en-US"/>
              <a:t>12/18/2023</a:t>
            </a:r>
          </a:p>
        </p:txBody>
      </p:sp>
      <p:sp>
        <p:nvSpPr>
          <p:cNvPr id="19" name="Slide Number Placeholder 18"/>
          <p:cNvSpPr>
            <a:spLocks noGrp="1"/>
          </p:cNvSpPr>
          <p:nvPr>
            <p:ph type="sldNum" sz="quarter" idx="7"/>
          </p:nvPr>
        </p:nvSpPr>
        <p:spPr/>
        <p:txBody>
          <a:bodyPr/>
          <a:lstStyle/>
          <a:p>
            <a:pPr marL="38100"/>
            <a:r>
              <a:rPr lang="en-US"/>
              <a:t>Trang </a:t>
            </a:r>
            <a:fld id="{81D60167-4931-47E6-BA6A-407CBD079E47}" type="slidenum">
              <a:rPr smtClean="0"/>
              <a:t>6</a:t>
            </a:fld>
            <a:endParaRPr dirty="0"/>
          </a:p>
        </p:txBody>
      </p:sp>
      <p:sp>
        <p:nvSpPr>
          <p:cNvPr id="3" name="Footer Placeholder 2"/>
          <p:cNvSpPr>
            <a:spLocks noGrp="1"/>
          </p:cNvSpPr>
          <p:nvPr>
            <p:ph type="ftr" sz="quarter" idx="5"/>
          </p:nvPr>
        </p:nvSpPr>
        <p:spPr/>
        <p:txBody>
          <a:bodyPr/>
          <a:lstStyle/>
          <a:p>
            <a:r>
              <a:rPr lang="vi-VN"/>
              <a:t>KTĐT - Thiết kế hệ thống nhúng nâng cao</a:t>
            </a:r>
          </a:p>
        </p:txBody>
      </p:sp>
      <p:grpSp>
        <p:nvGrpSpPr>
          <p:cNvPr id="33" name="object 2">
            <a:extLst>
              <a:ext uri="{FF2B5EF4-FFF2-40B4-BE49-F238E27FC236}">
                <a16:creationId xmlns:a16="http://schemas.microsoft.com/office/drawing/2014/main" id="{9F6B9D31-F437-BDA3-ACA0-95FDA3526CE0}"/>
              </a:ext>
            </a:extLst>
          </p:cNvPr>
          <p:cNvGrpSpPr/>
          <p:nvPr/>
        </p:nvGrpSpPr>
        <p:grpSpPr>
          <a:xfrm>
            <a:off x="1177925" y="1800288"/>
            <a:ext cx="9836150" cy="3924300"/>
            <a:chOff x="1177925" y="1800288"/>
            <a:chExt cx="9836150" cy="3924300"/>
          </a:xfrm>
        </p:grpSpPr>
        <p:sp>
          <p:nvSpPr>
            <p:cNvPr id="34" name="object 3">
              <a:extLst>
                <a:ext uri="{FF2B5EF4-FFF2-40B4-BE49-F238E27FC236}">
                  <a16:creationId xmlns:a16="http://schemas.microsoft.com/office/drawing/2014/main" id="{4985287E-AA24-EC05-BFB8-5155FB807D0E}"/>
                </a:ext>
              </a:extLst>
            </p:cNvPr>
            <p:cNvSpPr/>
            <p:nvPr/>
          </p:nvSpPr>
          <p:spPr>
            <a:xfrm>
              <a:off x="1177925" y="3746500"/>
              <a:ext cx="9836150" cy="0"/>
            </a:xfrm>
            <a:custGeom>
              <a:avLst/>
              <a:gdLst/>
              <a:ahLst/>
              <a:cxnLst/>
              <a:rect l="l" t="t" r="r" b="b"/>
              <a:pathLst>
                <a:path w="9836150">
                  <a:moveTo>
                    <a:pt x="0" y="0"/>
                  </a:moveTo>
                  <a:lnTo>
                    <a:pt x="9836150" y="0"/>
                  </a:lnTo>
                </a:path>
              </a:pathLst>
            </a:custGeom>
            <a:ln w="19050">
              <a:solidFill>
                <a:srgbClr val="BEBEBE"/>
              </a:solidFill>
              <a:prstDash val="sysDash"/>
            </a:ln>
          </p:spPr>
          <p:txBody>
            <a:bodyPr wrap="square" lIns="0" tIns="0" rIns="0" bIns="0" rtlCol="0"/>
            <a:lstStyle/>
            <a:p>
              <a:endParaRPr>
                <a:solidFill>
                  <a:prstClr val="black"/>
                </a:solidFill>
                <a:latin typeface="Calibri"/>
              </a:endParaRPr>
            </a:p>
          </p:txBody>
        </p:sp>
        <p:sp>
          <p:nvSpPr>
            <p:cNvPr id="35" name="object 4">
              <a:extLst>
                <a:ext uri="{FF2B5EF4-FFF2-40B4-BE49-F238E27FC236}">
                  <a16:creationId xmlns:a16="http://schemas.microsoft.com/office/drawing/2014/main" id="{8848AD85-DC16-0F57-23EC-D9645575534E}"/>
                </a:ext>
              </a:extLst>
            </p:cNvPr>
            <p:cNvSpPr/>
            <p:nvPr/>
          </p:nvSpPr>
          <p:spPr>
            <a:xfrm>
              <a:off x="6057900" y="2909824"/>
              <a:ext cx="76200" cy="684530"/>
            </a:xfrm>
            <a:custGeom>
              <a:avLst/>
              <a:gdLst/>
              <a:ahLst/>
              <a:cxnLst/>
              <a:rect l="l" t="t" r="r" b="b"/>
              <a:pathLst>
                <a:path w="76200" h="684529">
                  <a:moveTo>
                    <a:pt x="34925" y="76258"/>
                  </a:moveTo>
                  <a:lnTo>
                    <a:pt x="34925" y="684276"/>
                  </a:lnTo>
                  <a:lnTo>
                    <a:pt x="41275" y="684276"/>
                  </a:lnTo>
                  <a:lnTo>
                    <a:pt x="41275" y="76268"/>
                  </a:lnTo>
                  <a:lnTo>
                    <a:pt x="34925" y="76258"/>
                  </a:lnTo>
                  <a:close/>
                </a:path>
                <a:path w="76200" h="684529">
                  <a:moveTo>
                    <a:pt x="69797" y="63500"/>
                  </a:moveTo>
                  <a:lnTo>
                    <a:pt x="41275" y="63500"/>
                  </a:lnTo>
                  <a:lnTo>
                    <a:pt x="41275" y="76268"/>
                  </a:lnTo>
                  <a:lnTo>
                    <a:pt x="76200" y="76326"/>
                  </a:lnTo>
                  <a:lnTo>
                    <a:pt x="69797" y="63500"/>
                  </a:lnTo>
                  <a:close/>
                </a:path>
                <a:path w="76200" h="684529">
                  <a:moveTo>
                    <a:pt x="41275" y="63500"/>
                  </a:moveTo>
                  <a:lnTo>
                    <a:pt x="34925" y="63500"/>
                  </a:lnTo>
                  <a:lnTo>
                    <a:pt x="34925" y="76258"/>
                  </a:lnTo>
                  <a:lnTo>
                    <a:pt x="41275" y="76268"/>
                  </a:lnTo>
                  <a:lnTo>
                    <a:pt x="41275" y="63500"/>
                  </a:lnTo>
                  <a:close/>
                </a:path>
                <a:path w="76200" h="684529">
                  <a:moveTo>
                    <a:pt x="38100" y="0"/>
                  </a:moveTo>
                  <a:lnTo>
                    <a:pt x="0" y="76200"/>
                  </a:lnTo>
                  <a:lnTo>
                    <a:pt x="34925" y="76258"/>
                  </a:lnTo>
                  <a:lnTo>
                    <a:pt x="34925" y="63500"/>
                  </a:lnTo>
                  <a:lnTo>
                    <a:pt x="69797" y="63500"/>
                  </a:lnTo>
                  <a:lnTo>
                    <a:pt x="38100" y="0"/>
                  </a:lnTo>
                  <a:close/>
                </a:path>
              </a:pathLst>
            </a:custGeom>
            <a:solidFill>
              <a:srgbClr val="A6A6A6"/>
            </a:solidFill>
          </p:spPr>
          <p:txBody>
            <a:bodyPr wrap="square" lIns="0" tIns="0" rIns="0" bIns="0" rtlCol="0"/>
            <a:lstStyle/>
            <a:p>
              <a:endParaRPr>
                <a:solidFill>
                  <a:prstClr val="black"/>
                </a:solidFill>
                <a:latin typeface="Calibri"/>
              </a:endParaRPr>
            </a:p>
          </p:txBody>
        </p:sp>
        <p:sp>
          <p:nvSpPr>
            <p:cNvPr id="36" name="object 5">
              <a:extLst>
                <a:ext uri="{FF2B5EF4-FFF2-40B4-BE49-F238E27FC236}">
                  <a16:creationId xmlns:a16="http://schemas.microsoft.com/office/drawing/2014/main" id="{EC71E2AC-4207-C49C-D6CF-3C1C2BA8F858}"/>
                </a:ext>
              </a:extLst>
            </p:cNvPr>
            <p:cNvSpPr/>
            <p:nvPr/>
          </p:nvSpPr>
          <p:spPr>
            <a:xfrm>
              <a:off x="5540375" y="1800288"/>
              <a:ext cx="1111250" cy="2117725"/>
            </a:xfrm>
            <a:custGeom>
              <a:avLst/>
              <a:gdLst/>
              <a:ahLst/>
              <a:cxnLst/>
              <a:rect l="l" t="t" r="r" b="b"/>
              <a:pathLst>
                <a:path w="1111250" h="2117725">
                  <a:moveTo>
                    <a:pt x="731901" y="1940623"/>
                  </a:moveTo>
                  <a:lnTo>
                    <a:pt x="555625" y="1763712"/>
                  </a:lnTo>
                  <a:lnTo>
                    <a:pt x="379476" y="1940623"/>
                  </a:lnTo>
                  <a:lnTo>
                    <a:pt x="555625" y="2117661"/>
                  </a:lnTo>
                  <a:lnTo>
                    <a:pt x="731901" y="1940623"/>
                  </a:lnTo>
                  <a:close/>
                </a:path>
                <a:path w="1111250" h="2117725">
                  <a:moveTo>
                    <a:pt x="1111250" y="0"/>
                  </a:moveTo>
                  <a:lnTo>
                    <a:pt x="0" y="0"/>
                  </a:lnTo>
                  <a:lnTo>
                    <a:pt x="0" y="1109662"/>
                  </a:lnTo>
                  <a:lnTo>
                    <a:pt x="1111250" y="1109662"/>
                  </a:lnTo>
                  <a:lnTo>
                    <a:pt x="1111250" y="0"/>
                  </a:lnTo>
                  <a:close/>
                </a:path>
              </a:pathLst>
            </a:custGeom>
            <a:solidFill>
              <a:srgbClr val="8063A1"/>
            </a:solidFill>
          </p:spPr>
          <p:txBody>
            <a:bodyPr wrap="square" lIns="0" tIns="0" rIns="0" bIns="0" rtlCol="0"/>
            <a:lstStyle/>
            <a:p>
              <a:endParaRPr>
                <a:solidFill>
                  <a:prstClr val="black"/>
                </a:solidFill>
                <a:latin typeface="Calibri"/>
              </a:endParaRPr>
            </a:p>
          </p:txBody>
        </p:sp>
        <p:sp>
          <p:nvSpPr>
            <p:cNvPr id="37" name="object 6">
              <a:extLst>
                <a:ext uri="{FF2B5EF4-FFF2-40B4-BE49-F238E27FC236}">
                  <a16:creationId xmlns:a16="http://schemas.microsoft.com/office/drawing/2014/main" id="{59A79FAB-7982-D65A-E937-F213E822CB86}"/>
                </a:ext>
              </a:extLst>
            </p:cNvPr>
            <p:cNvSpPr/>
            <p:nvPr/>
          </p:nvSpPr>
          <p:spPr>
            <a:xfrm>
              <a:off x="1922526" y="2912999"/>
              <a:ext cx="76200" cy="681355"/>
            </a:xfrm>
            <a:custGeom>
              <a:avLst/>
              <a:gdLst/>
              <a:ahLst/>
              <a:cxnLst/>
              <a:rect l="l" t="t" r="r" b="b"/>
              <a:pathLst>
                <a:path w="76200" h="681354">
                  <a:moveTo>
                    <a:pt x="34925" y="76258"/>
                  </a:moveTo>
                  <a:lnTo>
                    <a:pt x="34925" y="681101"/>
                  </a:lnTo>
                  <a:lnTo>
                    <a:pt x="41275" y="681101"/>
                  </a:lnTo>
                  <a:lnTo>
                    <a:pt x="41275" y="76268"/>
                  </a:lnTo>
                  <a:lnTo>
                    <a:pt x="34925" y="76258"/>
                  </a:lnTo>
                  <a:close/>
                </a:path>
                <a:path w="76200" h="681354">
                  <a:moveTo>
                    <a:pt x="69797" y="63500"/>
                  </a:moveTo>
                  <a:lnTo>
                    <a:pt x="41275" y="63500"/>
                  </a:lnTo>
                  <a:lnTo>
                    <a:pt x="41275" y="76268"/>
                  </a:lnTo>
                  <a:lnTo>
                    <a:pt x="76200" y="76326"/>
                  </a:lnTo>
                  <a:lnTo>
                    <a:pt x="69797" y="63500"/>
                  </a:lnTo>
                  <a:close/>
                </a:path>
                <a:path w="76200" h="681354">
                  <a:moveTo>
                    <a:pt x="41275" y="63500"/>
                  </a:moveTo>
                  <a:lnTo>
                    <a:pt x="34925" y="63500"/>
                  </a:lnTo>
                  <a:lnTo>
                    <a:pt x="34925" y="76258"/>
                  </a:lnTo>
                  <a:lnTo>
                    <a:pt x="41275" y="76268"/>
                  </a:lnTo>
                  <a:lnTo>
                    <a:pt x="41275" y="63500"/>
                  </a:lnTo>
                  <a:close/>
                </a:path>
                <a:path w="76200" h="681354">
                  <a:moveTo>
                    <a:pt x="38100" y="0"/>
                  </a:moveTo>
                  <a:lnTo>
                    <a:pt x="0" y="76200"/>
                  </a:lnTo>
                  <a:lnTo>
                    <a:pt x="34925" y="76258"/>
                  </a:lnTo>
                  <a:lnTo>
                    <a:pt x="34925" y="63500"/>
                  </a:lnTo>
                  <a:lnTo>
                    <a:pt x="69797" y="63500"/>
                  </a:lnTo>
                  <a:lnTo>
                    <a:pt x="38100" y="0"/>
                  </a:lnTo>
                  <a:close/>
                </a:path>
              </a:pathLst>
            </a:custGeom>
            <a:solidFill>
              <a:srgbClr val="A6A6A6"/>
            </a:solidFill>
          </p:spPr>
          <p:txBody>
            <a:bodyPr wrap="square" lIns="0" tIns="0" rIns="0" bIns="0" rtlCol="0"/>
            <a:lstStyle/>
            <a:p>
              <a:endParaRPr>
                <a:solidFill>
                  <a:prstClr val="black"/>
                </a:solidFill>
                <a:latin typeface="Calibri"/>
              </a:endParaRPr>
            </a:p>
          </p:txBody>
        </p:sp>
        <p:sp>
          <p:nvSpPr>
            <p:cNvPr id="38" name="object 7">
              <a:extLst>
                <a:ext uri="{FF2B5EF4-FFF2-40B4-BE49-F238E27FC236}">
                  <a16:creationId xmlns:a16="http://schemas.microsoft.com/office/drawing/2014/main" id="{49257A7A-A267-AEE2-652B-5D76D6B9009B}"/>
                </a:ext>
              </a:extLst>
            </p:cNvPr>
            <p:cNvSpPr/>
            <p:nvPr/>
          </p:nvSpPr>
          <p:spPr>
            <a:xfrm>
              <a:off x="1433576" y="1804987"/>
              <a:ext cx="1109980" cy="2112010"/>
            </a:xfrm>
            <a:custGeom>
              <a:avLst/>
              <a:gdLst/>
              <a:ahLst/>
              <a:cxnLst/>
              <a:rect l="l" t="t" r="r" b="b"/>
              <a:pathLst>
                <a:path w="1109980" h="2112010">
                  <a:moveTo>
                    <a:pt x="703199" y="1935162"/>
                  </a:moveTo>
                  <a:lnTo>
                    <a:pt x="527050" y="1759013"/>
                  </a:lnTo>
                  <a:lnTo>
                    <a:pt x="350774" y="1935162"/>
                  </a:lnTo>
                  <a:lnTo>
                    <a:pt x="527050" y="2111438"/>
                  </a:lnTo>
                  <a:lnTo>
                    <a:pt x="703199" y="1935162"/>
                  </a:lnTo>
                  <a:close/>
                </a:path>
                <a:path w="1109980" h="2112010">
                  <a:moveTo>
                    <a:pt x="1109662" y="0"/>
                  </a:moveTo>
                  <a:lnTo>
                    <a:pt x="0" y="0"/>
                  </a:lnTo>
                  <a:lnTo>
                    <a:pt x="0" y="1109662"/>
                  </a:lnTo>
                  <a:lnTo>
                    <a:pt x="1109662" y="1109662"/>
                  </a:lnTo>
                  <a:lnTo>
                    <a:pt x="1109662" y="0"/>
                  </a:lnTo>
                  <a:close/>
                </a:path>
              </a:pathLst>
            </a:custGeom>
            <a:solidFill>
              <a:srgbClr val="F79546"/>
            </a:solidFill>
          </p:spPr>
          <p:txBody>
            <a:bodyPr wrap="square" lIns="0" tIns="0" rIns="0" bIns="0" rtlCol="0"/>
            <a:lstStyle/>
            <a:p>
              <a:endParaRPr>
                <a:solidFill>
                  <a:prstClr val="black"/>
                </a:solidFill>
                <a:latin typeface="Calibri"/>
              </a:endParaRPr>
            </a:p>
          </p:txBody>
        </p:sp>
        <p:sp>
          <p:nvSpPr>
            <p:cNvPr id="39" name="object 8">
              <a:extLst>
                <a:ext uri="{FF2B5EF4-FFF2-40B4-BE49-F238E27FC236}">
                  <a16:creationId xmlns:a16="http://schemas.microsoft.com/office/drawing/2014/main" id="{B5740C66-0B07-2D9D-75B5-CD4C4C78DA9B}"/>
                </a:ext>
              </a:extLst>
            </p:cNvPr>
            <p:cNvSpPr/>
            <p:nvPr/>
          </p:nvSpPr>
          <p:spPr>
            <a:xfrm>
              <a:off x="8124825" y="3911600"/>
              <a:ext cx="76200" cy="687705"/>
            </a:xfrm>
            <a:custGeom>
              <a:avLst/>
              <a:gdLst/>
              <a:ahLst/>
              <a:cxnLst/>
              <a:rect l="l" t="t" r="r" b="b"/>
              <a:pathLst>
                <a:path w="76200" h="687704">
                  <a:moveTo>
                    <a:pt x="34925" y="611124"/>
                  </a:moveTo>
                  <a:lnTo>
                    <a:pt x="0" y="611124"/>
                  </a:lnTo>
                  <a:lnTo>
                    <a:pt x="38100" y="687324"/>
                  </a:lnTo>
                  <a:lnTo>
                    <a:pt x="69850" y="623824"/>
                  </a:lnTo>
                  <a:lnTo>
                    <a:pt x="34925" y="623824"/>
                  </a:lnTo>
                  <a:lnTo>
                    <a:pt x="34925" y="611124"/>
                  </a:lnTo>
                  <a:close/>
                </a:path>
                <a:path w="76200" h="687704">
                  <a:moveTo>
                    <a:pt x="41275" y="0"/>
                  </a:moveTo>
                  <a:lnTo>
                    <a:pt x="34925" y="0"/>
                  </a:lnTo>
                  <a:lnTo>
                    <a:pt x="34925" y="623824"/>
                  </a:lnTo>
                  <a:lnTo>
                    <a:pt x="41275" y="623824"/>
                  </a:lnTo>
                  <a:lnTo>
                    <a:pt x="41275" y="0"/>
                  </a:lnTo>
                  <a:close/>
                </a:path>
                <a:path w="76200" h="687704">
                  <a:moveTo>
                    <a:pt x="76200" y="611124"/>
                  </a:moveTo>
                  <a:lnTo>
                    <a:pt x="41275" y="611124"/>
                  </a:lnTo>
                  <a:lnTo>
                    <a:pt x="41275" y="623824"/>
                  </a:lnTo>
                  <a:lnTo>
                    <a:pt x="69850" y="623824"/>
                  </a:lnTo>
                  <a:lnTo>
                    <a:pt x="76200" y="611124"/>
                  </a:lnTo>
                  <a:close/>
                </a:path>
              </a:pathLst>
            </a:custGeom>
            <a:solidFill>
              <a:srgbClr val="A6A6A6"/>
            </a:solidFill>
          </p:spPr>
          <p:txBody>
            <a:bodyPr wrap="square" lIns="0" tIns="0" rIns="0" bIns="0" rtlCol="0"/>
            <a:lstStyle/>
            <a:p>
              <a:endParaRPr>
                <a:solidFill>
                  <a:prstClr val="black"/>
                </a:solidFill>
                <a:latin typeface="Calibri"/>
              </a:endParaRPr>
            </a:p>
          </p:txBody>
        </p:sp>
        <p:sp>
          <p:nvSpPr>
            <p:cNvPr id="40" name="object 9">
              <a:extLst>
                <a:ext uri="{FF2B5EF4-FFF2-40B4-BE49-F238E27FC236}">
                  <a16:creationId xmlns:a16="http://schemas.microsoft.com/office/drawing/2014/main" id="{E46DBCC0-B3C8-1C71-F8D0-EA93CBF4DC17}"/>
                </a:ext>
              </a:extLst>
            </p:cNvPr>
            <p:cNvSpPr/>
            <p:nvPr/>
          </p:nvSpPr>
          <p:spPr>
            <a:xfrm>
              <a:off x="7608951" y="3564000"/>
              <a:ext cx="1109980" cy="2160905"/>
            </a:xfrm>
            <a:custGeom>
              <a:avLst/>
              <a:gdLst/>
              <a:ahLst/>
              <a:cxnLst/>
              <a:rect l="l" t="t" r="r" b="b"/>
              <a:pathLst>
                <a:path w="1109979" h="2160904">
                  <a:moveTo>
                    <a:pt x="731774" y="176911"/>
                  </a:moveTo>
                  <a:lnTo>
                    <a:pt x="554736" y="0"/>
                  </a:lnTo>
                  <a:lnTo>
                    <a:pt x="377825" y="176911"/>
                  </a:lnTo>
                  <a:lnTo>
                    <a:pt x="554736" y="353949"/>
                  </a:lnTo>
                  <a:lnTo>
                    <a:pt x="731774" y="176911"/>
                  </a:lnTo>
                  <a:close/>
                </a:path>
                <a:path w="1109979" h="2160904">
                  <a:moveTo>
                    <a:pt x="1109662" y="1050861"/>
                  </a:moveTo>
                  <a:lnTo>
                    <a:pt x="0" y="1050861"/>
                  </a:lnTo>
                  <a:lnTo>
                    <a:pt x="0" y="2160524"/>
                  </a:lnTo>
                  <a:lnTo>
                    <a:pt x="1109662" y="2160524"/>
                  </a:lnTo>
                  <a:lnTo>
                    <a:pt x="1109662" y="1050861"/>
                  </a:lnTo>
                  <a:close/>
                </a:path>
              </a:pathLst>
            </a:custGeom>
            <a:solidFill>
              <a:srgbClr val="9BBA58"/>
            </a:solidFill>
          </p:spPr>
          <p:txBody>
            <a:bodyPr wrap="square" lIns="0" tIns="0" rIns="0" bIns="0" rtlCol="0"/>
            <a:lstStyle/>
            <a:p>
              <a:endParaRPr>
                <a:solidFill>
                  <a:prstClr val="black"/>
                </a:solidFill>
                <a:latin typeface="Calibri"/>
              </a:endParaRPr>
            </a:p>
          </p:txBody>
        </p:sp>
        <p:sp>
          <p:nvSpPr>
            <p:cNvPr id="41" name="object 10">
              <a:extLst>
                <a:ext uri="{FF2B5EF4-FFF2-40B4-BE49-F238E27FC236}">
                  <a16:creationId xmlns:a16="http://schemas.microsoft.com/office/drawing/2014/main" id="{2C12AF55-D1D3-AD7E-1059-29F017A6A776}"/>
                </a:ext>
              </a:extLst>
            </p:cNvPr>
            <p:cNvSpPr/>
            <p:nvPr/>
          </p:nvSpPr>
          <p:spPr>
            <a:xfrm>
              <a:off x="3989451" y="3911600"/>
              <a:ext cx="76200" cy="659130"/>
            </a:xfrm>
            <a:custGeom>
              <a:avLst/>
              <a:gdLst/>
              <a:ahLst/>
              <a:cxnLst/>
              <a:rect l="l" t="t" r="r" b="b"/>
              <a:pathLst>
                <a:path w="76200" h="659129">
                  <a:moveTo>
                    <a:pt x="34922" y="582549"/>
                  </a:moveTo>
                  <a:lnTo>
                    <a:pt x="0" y="582549"/>
                  </a:lnTo>
                  <a:lnTo>
                    <a:pt x="38100" y="658749"/>
                  </a:lnTo>
                  <a:lnTo>
                    <a:pt x="69850" y="595249"/>
                  </a:lnTo>
                  <a:lnTo>
                    <a:pt x="34925" y="595249"/>
                  </a:lnTo>
                  <a:lnTo>
                    <a:pt x="34922" y="582549"/>
                  </a:lnTo>
                  <a:close/>
                </a:path>
                <a:path w="76200" h="659129">
                  <a:moveTo>
                    <a:pt x="41148" y="0"/>
                  </a:moveTo>
                  <a:lnTo>
                    <a:pt x="34798" y="0"/>
                  </a:lnTo>
                  <a:lnTo>
                    <a:pt x="34925" y="595249"/>
                  </a:lnTo>
                  <a:lnTo>
                    <a:pt x="41275" y="595249"/>
                  </a:lnTo>
                  <a:lnTo>
                    <a:pt x="41148" y="0"/>
                  </a:lnTo>
                  <a:close/>
                </a:path>
                <a:path w="76200" h="659129">
                  <a:moveTo>
                    <a:pt x="76200" y="582549"/>
                  </a:moveTo>
                  <a:lnTo>
                    <a:pt x="41272" y="582549"/>
                  </a:lnTo>
                  <a:lnTo>
                    <a:pt x="41275" y="595249"/>
                  </a:lnTo>
                  <a:lnTo>
                    <a:pt x="69850" y="595249"/>
                  </a:lnTo>
                  <a:lnTo>
                    <a:pt x="76200" y="582549"/>
                  </a:lnTo>
                  <a:close/>
                </a:path>
              </a:pathLst>
            </a:custGeom>
            <a:solidFill>
              <a:srgbClr val="A6A6A6"/>
            </a:solidFill>
          </p:spPr>
          <p:txBody>
            <a:bodyPr wrap="square" lIns="0" tIns="0" rIns="0" bIns="0" rtlCol="0"/>
            <a:lstStyle/>
            <a:p>
              <a:endParaRPr>
                <a:solidFill>
                  <a:prstClr val="black"/>
                </a:solidFill>
                <a:latin typeface="Calibri"/>
              </a:endParaRPr>
            </a:p>
          </p:txBody>
        </p:sp>
        <p:sp>
          <p:nvSpPr>
            <p:cNvPr id="42" name="object 11">
              <a:extLst>
                <a:ext uri="{FF2B5EF4-FFF2-40B4-BE49-F238E27FC236}">
                  <a16:creationId xmlns:a16="http://schemas.microsoft.com/office/drawing/2014/main" id="{82ECF3C0-3E11-74BD-E7CC-C0A9C457EF29}"/>
                </a:ext>
              </a:extLst>
            </p:cNvPr>
            <p:cNvSpPr/>
            <p:nvPr/>
          </p:nvSpPr>
          <p:spPr>
            <a:xfrm>
              <a:off x="3473450" y="3564000"/>
              <a:ext cx="1109980" cy="2160905"/>
            </a:xfrm>
            <a:custGeom>
              <a:avLst/>
              <a:gdLst/>
              <a:ahLst/>
              <a:cxnLst/>
              <a:rect l="l" t="t" r="r" b="b"/>
              <a:pathLst>
                <a:path w="1109979" h="2160904">
                  <a:moveTo>
                    <a:pt x="731901" y="176149"/>
                  </a:moveTo>
                  <a:lnTo>
                    <a:pt x="554863" y="0"/>
                  </a:lnTo>
                  <a:lnTo>
                    <a:pt x="377825" y="176149"/>
                  </a:lnTo>
                  <a:lnTo>
                    <a:pt x="554863" y="352425"/>
                  </a:lnTo>
                  <a:lnTo>
                    <a:pt x="731901" y="176149"/>
                  </a:lnTo>
                  <a:close/>
                </a:path>
                <a:path w="1109979" h="2160904">
                  <a:moveTo>
                    <a:pt x="1109662" y="1049274"/>
                  </a:moveTo>
                  <a:lnTo>
                    <a:pt x="0" y="1049274"/>
                  </a:lnTo>
                  <a:lnTo>
                    <a:pt x="0" y="2160524"/>
                  </a:lnTo>
                  <a:lnTo>
                    <a:pt x="1109662" y="2160524"/>
                  </a:lnTo>
                  <a:lnTo>
                    <a:pt x="1109662" y="1049274"/>
                  </a:lnTo>
                  <a:close/>
                </a:path>
              </a:pathLst>
            </a:custGeom>
            <a:solidFill>
              <a:srgbClr val="4AACC5"/>
            </a:solidFill>
          </p:spPr>
          <p:txBody>
            <a:bodyPr wrap="square" lIns="0" tIns="0" rIns="0" bIns="0" rtlCol="0"/>
            <a:lstStyle/>
            <a:p>
              <a:endParaRPr>
                <a:solidFill>
                  <a:prstClr val="black"/>
                </a:solidFill>
                <a:latin typeface="Calibri"/>
              </a:endParaRPr>
            </a:p>
          </p:txBody>
        </p:sp>
        <p:sp>
          <p:nvSpPr>
            <p:cNvPr id="43" name="object 12">
              <a:extLst>
                <a:ext uri="{FF2B5EF4-FFF2-40B4-BE49-F238E27FC236}">
                  <a16:creationId xmlns:a16="http://schemas.microsoft.com/office/drawing/2014/main" id="{B1C7BF83-1935-3BC7-822B-144894FD7602}"/>
                </a:ext>
              </a:extLst>
            </p:cNvPr>
            <p:cNvSpPr/>
            <p:nvPr/>
          </p:nvSpPr>
          <p:spPr>
            <a:xfrm>
              <a:off x="10193401" y="2938399"/>
              <a:ext cx="76200" cy="655955"/>
            </a:xfrm>
            <a:custGeom>
              <a:avLst/>
              <a:gdLst/>
              <a:ahLst/>
              <a:cxnLst/>
              <a:rect l="l" t="t" r="r" b="b"/>
              <a:pathLst>
                <a:path w="76200" h="655954">
                  <a:moveTo>
                    <a:pt x="41275" y="76258"/>
                  </a:moveTo>
                  <a:lnTo>
                    <a:pt x="34800" y="76268"/>
                  </a:lnTo>
                  <a:lnTo>
                    <a:pt x="34925" y="655701"/>
                  </a:lnTo>
                  <a:lnTo>
                    <a:pt x="41275" y="655701"/>
                  </a:lnTo>
                  <a:lnTo>
                    <a:pt x="41275" y="76258"/>
                  </a:lnTo>
                  <a:close/>
                </a:path>
                <a:path w="76200" h="655954">
                  <a:moveTo>
                    <a:pt x="38100" y="0"/>
                  </a:moveTo>
                  <a:lnTo>
                    <a:pt x="0" y="76326"/>
                  </a:lnTo>
                  <a:lnTo>
                    <a:pt x="34800" y="76268"/>
                  </a:lnTo>
                  <a:lnTo>
                    <a:pt x="34798" y="63500"/>
                  </a:lnTo>
                  <a:lnTo>
                    <a:pt x="69850" y="63500"/>
                  </a:lnTo>
                  <a:lnTo>
                    <a:pt x="38100" y="0"/>
                  </a:lnTo>
                  <a:close/>
                </a:path>
                <a:path w="76200" h="655954">
                  <a:moveTo>
                    <a:pt x="41275" y="63500"/>
                  </a:moveTo>
                  <a:lnTo>
                    <a:pt x="34798" y="63500"/>
                  </a:lnTo>
                  <a:lnTo>
                    <a:pt x="34800" y="76268"/>
                  </a:lnTo>
                  <a:lnTo>
                    <a:pt x="41275" y="76258"/>
                  </a:lnTo>
                  <a:lnTo>
                    <a:pt x="41275" y="63500"/>
                  </a:lnTo>
                  <a:close/>
                </a:path>
                <a:path w="76200" h="655954">
                  <a:moveTo>
                    <a:pt x="69850" y="63500"/>
                  </a:moveTo>
                  <a:lnTo>
                    <a:pt x="41275" y="63500"/>
                  </a:lnTo>
                  <a:lnTo>
                    <a:pt x="41275" y="76258"/>
                  </a:lnTo>
                  <a:lnTo>
                    <a:pt x="76200" y="76200"/>
                  </a:lnTo>
                  <a:lnTo>
                    <a:pt x="69850" y="63500"/>
                  </a:lnTo>
                  <a:close/>
                </a:path>
              </a:pathLst>
            </a:custGeom>
            <a:solidFill>
              <a:srgbClr val="A6A6A6"/>
            </a:solidFill>
          </p:spPr>
          <p:txBody>
            <a:bodyPr wrap="square" lIns="0" tIns="0" rIns="0" bIns="0" rtlCol="0"/>
            <a:lstStyle/>
            <a:p>
              <a:endParaRPr>
                <a:solidFill>
                  <a:prstClr val="black"/>
                </a:solidFill>
                <a:latin typeface="Calibri"/>
              </a:endParaRPr>
            </a:p>
          </p:txBody>
        </p:sp>
        <p:sp>
          <p:nvSpPr>
            <p:cNvPr id="44" name="object 13">
              <a:extLst>
                <a:ext uri="{FF2B5EF4-FFF2-40B4-BE49-F238E27FC236}">
                  <a16:creationId xmlns:a16="http://schemas.microsoft.com/office/drawing/2014/main" id="{A678220A-F942-C7A1-832A-729FB1DB42A7}"/>
                </a:ext>
              </a:extLst>
            </p:cNvPr>
            <p:cNvSpPr/>
            <p:nvPr/>
          </p:nvSpPr>
          <p:spPr>
            <a:xfrm>
              <a:off x="9675876" y="1800288"/>
              <a:ext cx="1111250" cy="2117725"/>
            </a:xfrm>
            <a:custGeom>
              <a:avLst/>
              <a:gdLst/>
              <a:ahLst/>
              <a:cxnLst/>
              <a:rect l="l" t="t" r="r" b="b"/>
              <a:pathLst>
                <a:path w="1111250" h="2117725">
                  <a:moveTo>
                    <a:pt x="731774" y="1940623"/>
                  </a:moveTo>
                  <a:lnTo>
                    <a:pt x="555625" y="1763712"/>
                  </a:lnTo>
                  <a:lnTo>
                    <a:pt x="379349" y="1940623"/>
                  </a:lnTo>
                  <a:lnTo>
                    <a:pt x="555625" y="2117661"/>
                  </a:lnTo>
                  <a:lnTo>
                    <a:pt x="731774" y="1940623"/>
                  </a:lnTo>
                  <a:close/>
                </a:path>
                <a:path w="1111250" h="2117725">
                  <a:moveTo>
                    <a:pt x="1111250" y="0"/>
                  </a:moveTo>
                  <a:lnTo>
                    <a:pt x="0" y="0"/>
                  </a:lnTo>
                  <a:lnTo>
                    <a:pt x="0" y="1109662"/>
                  </a:lnTo>
                  <a:lnTo>
                    <a:pt x="1111250" y="1109662"/>
                  </a:lnTo>
                  <a:lnTo>
                    <a:pt x="1111250" y="0"/>
                  </a:lnTo>
                  <a:close/>
                </a:path>
              </a:pathLst>
            </a:custGeom>
            <a:solidFill>
              <a:srgbClr val="4F81BC"/>
            </a:solidFill>
          </p:spPr>
          <p:txBody>
            <a:bodyPr wrap="square" lIns="0" tIns="0" rIns="0" bIns="0" rtlCol="0"/>
            <a:lstStyle/>
            <a:p>
              <a:endParaRPr>
                <a:solidFill>
                  <a:prstClr val="black"/>
                </a:solidFill>
                <a:latin typeface="Calibri"/>
              </a:endParaRPr>
            </a:p>
          </p:txBody>
        </p:sp>
        <p:sp>
          <p:nvSpPr>
            <p:cNvPr id="45" name="object 14">
              <a:extLst>
                <a:ext uri="{FF2B5EF4-FFF2-40B4-BE49-F238E27FC236}">
                  <a16:creationId xmlns:a16="http://schemas.microsoft.com/office/drawing/2014/main" id="{18AD7A02-4316-17E9-0C0C-604D1FC414E3}"/>
                </a:ext>
              </a:extLst>
            </p:cNvPr>
            <p:cNvSpPr/>
            <p:nvPr/>
          </p:nvSpPr>
          <p:spPr>
            <a:xfrm>
              <a:off x="1558925" y="1990661"/>
              <a:ext cx="776287" cy="776287"/>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
          <p:nvSpPr>
            <p:cNvPr id="46" name="object 15">
              <a:extLst>
                <a:ext uri="{FF2B5EF4-FFF2-40B4-BE49-F238E27FC236}">
                  <a16:creationId xmlns:a16="http://schemas.microsoft.com/office/drawing/2014/main" id="{722FF2DD-2357-68E1-D604-EBF509C3F844}"/>
                </a:ext>
              </a:extLst>
            </p:cNvPr>
            <p:cNvSpPr/>
            <p:nvPr/>
          </p:nvSpPr>
          <p:spPr>
            <a:xfrm>
              <a:off x="3695700" y="4870450"/>
              <a:ext cx="665162" cy="666750"/>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47" name="object 16">
              <a:extLst>
                <a:ext uri="{FF2B5EF4-FFF2-40B4-BE49-F238E27FC236}">
                  <a16:creationId xmlns:a16="http://schemas.microsoft.com/office/drawing/2014/main" id="{3A3BB6B0-7F1E-4CCD-2602-A66EE4D1955D}"/>
                </a:ext>
              </a:extLst>
            </p:cNvPr>
            <p:cNvSpPr/>
            <p:nvPr/>
          </p:nvSpPr>
          <p:spPr>
            <a:xfrm>
              <a:off x="5680075" y="1930336"/>
              <a:ext cx="850900" cy="849312"/>
            </a:xfrm>
            <a:prstGeom prst="rect">
              <a:avLst/>
            </a:prstGeom>
            <a:blipFill>
              <a:blip r:embed="rId4" cstate="print"/>
              <a:stretch>
                <a:fillRect/>
              </a:stretch>
            </a:blipFill>
          </p:spPr>
          <p:txBody>
            <a:bodyPr wrap="square" lIns="0" tIns="0" rIns="0" bIns="0" rtlCol="0"/>
            <a:lstStyle/>
            <a:p>
              <a:endParaRPr>
                <a:solidFill>
                  <a:prstClr val="black"/>
                </a:solidFill>
                <a:latin typeface="Calibri"/>
              </a:endParaRPr>
            </a:p>
          </p:txBody>
        </p:sp>
        <p:sp>
          <p:nvSpPr>
            <p:cNvPr id="48" name="object 17">
              <a:extLst>
                <a:ext uri="{FF2B5EF4-FFF2-40B4-BE49-F238E27FC236}">
                  <a16:creationId xmlns:a16="http://schemas.microsoft.com/office/drawing/2014/main" id="{8E178EA3-9133-D5DB-887E-9EC409602F83}"/>
                </a:ext>
              </a:extLst>
            </p:cNvPr>
            <p:cNvSpPr/>
            <p:nvPr/>
          </p:nvSpPr>
          <p:spPr>
            <a:xfrm>
              <a:off x="7675829" y="4682959"/>
              <a:ext cx="975855" cy="973467"/>
            </a:xfrm>
            <a:prstGeom prst="rect">
              <a:avLst/>
            </a:prstGeom>
            <a:blipFill>
              <a:blip r:embed="rId5" cstate="print"/>
              <a:stretch>
                <a:fillRect/>
              </a:stretch>
            </a:blipFill>
          </p:spPr>
          <p:txBody>
            <a:bodyPr wrap="square" lIns="0" tIns="0" rIns="0" bIns="0" rtlCol="0"/>
            <a:lstStyle/>
            <a:p>
              <a:endParaRPr>
                <a:solidFill>
                  <a:prstClr val="black"/>
                </a:solidFill>
                <a:latin typeface="Calibri"/>
              </a:endParaRPr>
            </a:p>
          </p:txBody>
        </p:sp>
        <p:sp>
          <p:nvSpPr>
            <p:cNvPr id="49" name="object 18">
              <a:extLst>
                <a:ext uri="{FF2B5EF4-FFF2-40B4-BE49-F238E27FC236}">
                  <a16:creationId xmlns:a16="http://schemas.microsoft.com/office/drawing/2014/main" id="{9BD37D4D-54E5-949A-5FCC-EC9BEE96CDE7}"/>
                </a:ext>
              </a:extLst>
            </p:cNvPr>
            <p:cNvSpPr/>
            <p:nvPr/>
          </p:nvSpPr>
          <p:spPr>
            <a:xfrm>
              <a:off x="9882251" y="2025650"/>
              <a:ext cx="698500" cy="688975"/>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grpSp>
      <p:sp>
        <p:nvSpPr>
          <p:cNvPr id="50" name="object 19">
            <a:extLst>
              <a:ext uri="{FF2B5EF4-FFF2-40B4-BE49-F238E27FC236}">
                <a16:creationId xmlns:a16="http://schemas.microsoft.com/office/drawing/2014/main" id="{7AE609C2-5FC5-CD0C-ECF0-5A05AEBD3711}"/>
              </a:ext>
            </a:extLst>
          </p:cNvPr>
          <p:cNvSpPr txBox="1"/>
          <p:nvPr/>
        </p:nvSpPr>
        <p:spPr>
          <a:xfrm>
            <a:off x="4972303" y="4244721"/>
            <a:ext cx="2247265" cy="1990288"/>
          </a:xfrm>
          <a:prstGeom prst="rect">
            <a:avLst/>
          </a:prstGeom>
        </p:spPr>
        <p:txBody>
          <a:bodyPr vert="horz" wrap="square" lIns="0" tIns="12700" rIns="0" bIns="0" rtlCol="0">
            <a:spAutoFit/>
          </a:bodyPr>
          <a:lstStyle/>
          <a:p>
            <a:pPr marL="12700" algn="just">
              <a:spcBef>
                <a:spcPts val="100"/>
              </a:spcBef>
            </a:pPr>
            <a:r>
              <a:rPr sz="2000" b="1" spc="-5" dirty="0">
                <a:solidFill>
                  <a:prstClr val="black"/>
                </a:solidFill>
                <a:latin typeface="Carlito"/>
                <a:cs typeface="Carlito"/>
              </a:rPr>
              <a:t>THIẾT </a:t>
            </a:r>
            <a:r>
              <a:rPr sz="2000" b="1" dirty="0">
                <a:solidFill>
                  <a:prstClr val="black"/>
                </a:solidFill>
                <a:latin typeface="Carlito"/>
                <a:cs typeface="Carlito"/>
              </a:rPr>
              <a:t>KẾ </a:t>
            </a:r>
            <a:r>
              <a:rPr sz="2000" b="1" spc="-5" dirty="0">
                <a:solidFill>
                  <a:prstClr val="black"/>
                </a:solidFill>
                <a:latin typeface="Carlito"/>
                <a:cs typeface="Carlito"/>
              </a:rPr>
              <a:t>PHẦN</a:t>
            </a:r>
            <a:r>
              <a:rPr sz="2000" b="1" spc="-95" dirty="0">
                <a:solidFill>
                  <a:prstClr val="black"/>
                </a:solidFill>
                <a:latin typeface="Carlito"/>
                <a:cs typeface="Carlito"/>
              </a:rPr>
              <a:t> </a:t>
            </a:r>
            <a:r>
              <a:rPr sz="2000" b="1" dirty="0">
                <a:solidFill>
                  <a:prstClr val="black"/>
                </a:solidFill>
                <a:latin typeface="Carlito"/>
                <a:cs typeface="Carlito"/>
              </a:rPr>
              <a:t>MỀM</a:t>
            </a:r>
            <a:endParaRPr sz="2000">
              <a:solidFill>
                <a:prstClr val="black"/>
              </a:solidFill>
              <a:latin typeface="Carlito"/>
              <a:cs typeface="Carlito"/>
            </a:endParaRPr>
          </a:p>
          <a:p>
            <a:pPr marL="77470" marR="68580" algn="just">
              <a:spcBef>
                <a:spcPts val="1500"/>
              </a:spcBef>
            </a:pPr>
            <a:r>
              <a:rPr sz="1600" spc="-5">
                <a:solidFill>
                  <a:prstClr val="black"/>
                </a:solidFill>
                <a:latin typeface="Arial"/>
                <a:cs typeface="Arial"/>
              </a:rPr>
              <a:t>Thiết kế</a:t>
            </a:r>
            <a:r>
              <a:rPr lang="en-US" sz="1600" spc="-5">
                <a:solidFill>
                  <a:prstClr val="black"/>
                </a:solidFill>
                <a:latin typeface="Arial"/>
                <a:cs typeface="Arial"/>
              </a:rPr>
              <a:t> phần mềm để điều khiển cho hệ thống sử dụng FSM.</a:t>
            </a:r>
            <a:br>
              <a:rPr lang="en-US" sz="1600" spc="-5">
                <a:solidFill>
                  <a:prstClr val="black"/>
                </a:solidFill>
                <a:latin typeface="Arial"/>
                <a:cs typeface="Arial"/>
              </a:rPr>
            </a:br>
            <a:r>
              <a:rPr lang="en-US" sz="1600" spc="-5">
                <a:solidFill>
                  <a:prstClr val="black"/>
                </a:solidFill>
                <a:latin typeface="Arial"/>
                <a:cs typeface="Arial"/>
              </a:rPr>
              <a:t>Thiết kế</a:t>
            </a:r>
            <a:r>
              <a:rPr sz="1600" spc="-5">
                <a:solidFill>
                  <a:prstClr val="black"/>
                </a:solidFill>
                <a:latin typeface="Arial"/>
                <a:cs typeface="Arial"/>
              </a:rPr>
              <a:t> phần mềm</a:t>
            </a:r>
            <a:r>
              <a:rPr lang="en-US" sz="1600" spc="-5">
                <a:solidFill>
                  <a:prstClr val="black"/>
                </a:solidFill>
                <a:latin typeface="Arial"/>
                <a:cs typeface="Arial"/>
              </a:rPr>
              <a:t> giao diện người dùng để quản lý</a:t>
            </a:r>
            <a:endParaRPr sz="1600">
              <a:solidFill>
                <a:prstClr val="black"/>
              </a:solidFill>
              <a:latin typeface="Arial"/>
              <a:cs typeface="Arial"/>
            </a:endParaRPr>
          </a:p>
        </p:txBody>
      </p:sp>
      <p:sp>
        <p:nvSpPr>
          <p:cNvPr id="51" name="object 20">
            <a:extLst>
              <a:ext uri="{FF2B5EF4-FFF2-40B4-BE49-F238E27FC236}">
                <a16:creationId xmlns:a16="http://schemas.microsoft.com/office/drawing/2014/main" id="{44637866-D4BC-1EC7-0691-36E1AB61A830}"/>
              </a:ext>
            </a:extLst>
          </p:cNvPr>
          <p:cNvSpPr txBox="1"/>
          <p:nvPr/>
        </p:nvSpPr>
        <p:spPr>
          <a:xfrm>
            <a:off x="868172" y="4243196"/>
            <a:ext cx="2484628" cy="2026196"/>
          </a:xfrm>
          <a:prstGeom prst="rect">
            <a:avLst/>
          </a:prstGeom>
        </p:spPr>
        <p:txBody>
          <a:bodyPr vert="horz" wrap="square" lIns="0" tIns="12700" rIns="0" bIns="0" rtlCol="0">
            <a:spAutoFit/>
          </a:bodyPr>
          <a:lstStyle/>
          <a:p>
            <a:pPr marL="12700">
              <a:lnSpc>
                <a:spcPts val="2365"/>
              </a:lnSpc>
              <a:spcBef>
                <a:spcPts val="100"/>
              </a:spcBef>
            </a:pPr>
            <a:r>
              <a:rPr sz="2000" b="1" dirty="0">
                <a:solidFill>
                  <a:prstClr val="black"/>
                </a:solidFill>
                <a:latin typeface="Carlito"/>
                <a:cs typeface="Carlito"/>
              </a:rPr>
              <a:t>TÌM HIỂU </a:t>
            </a:r>
            <a:r>
              <a:rPr sz="2000" b="1" spc="-90" dirty="0">
                <a:solidFill>
                  <a:prstClr val="black"/>
                </a:solidFill>
                <a:latin typeface="Carlito"/>
                <a:cs typeface="Carlito"/>
              </a:rPr>
              <a:t>LÝ</a:t>
            </a:r>
            <a:r>
              <a:rPr sz="2000" b="1" spc="-105" dirty="0">
                <a:solidFill>
                  <a:prstClr val="black"/>
                </a:solidFill>
                <a:latin typeface="Carlito"/>
                <a:cs typeface="Carlito"/>
              </a:rPr>
              <a:t> </a:t>
            </a:r>
            <a:r>
              <a:rPr sz="2000" b="1" dirty="0">
                <a:solidFill>
                  <a:prstClr val="black"/>
                </a:solidFill>
                <a:latin typeface="Carlito"/>
                <a:cs typeface="Carlito"/>
              </a:rPr>
              <a:t>THUYẾT</a:t>
            </a:r>
            <a:endParaRPr sz="2000">
              <a:solidFill>
                <a:prstClr val="black"/>
              </a:solidFill>
              <a:latin typeface="Carlito"/>
              <a:cs typeface="Carlito"/>
            </a:endParaRPr>
          </a:p>
          <a:p>
            <a:pPr marL="46355">
              <a:lnSpc>
                <a:spcPts val="1885"/>
              </a:lnSpc>
            </a:pPr>
            <a:r>
              <a:rPr sz="1600" spc="-5" dirty="0">
                <a:solidFill>
                  <a:prstClr val="black"/>
                </a:solidFill>
                <a:latin typeface="Arial"/>
                <a:cs typeface="Arial"/>
              </a:rPr>
              <a:t>Tìm hiểu </a:t>
            </a:r>
            <a:r>
              <a:rPr sz="1600" dirty="0">
                <a:solidFill>
                  <a:prstClr val="black"/>
                </a:solidFill>
                <a:latin typeface="Arial"/>
                <a:cs typeface="Arial"/>
              </a:rPr>
              <a:t>lý </a:t>
            </a:r>
            <a:r>
              <a:rPr sz="1600" spc="-5">
                <a:solidFill>
                  <a:prstClr val="black"/>
                </a:solidFill>
                <a:latin typeface="Arial"/>
                <a:cs typeface="Arial"/>
              </a:rPr>
              <a:t>thuyết</a:t>
            </a:r>
            <a:r>
              <a:rPr sz="1600" spc="-114">
                <a:solidFill>
                  <a:prstClr val="black"/>
                </a:solidFill>
                <a:latin typeface="Arial"/>
                <a:cs typeface="Arial"/>
              </a:rPr>
              <a:t> </a:t>
            </a:r>
            <a:r>
              <a:rPr lang="en-US" sz="1600" spc="-5">
                <a:solidFill>
                  <a:prstClr val="black"/>
                </a:solidFill>
                <a:latin typeface="Arial"/>
                <a:cs typeface="Arial"/>
              </a:rPr>
              <a:t>các giao thức cần sử dụng: SPI, I2C, UART</a:t>
            </a:r>
            <a:br>
              <a:rPr lang="en-US" sz="1600" spc="-5">
                <a:solidFill>
                  <a:prstClr val="black"/>
                </a:solidFill>
                <a:latin typeface="Arial"/>
                <a:cs typeface="Arial"/>
              </a:rPr>
            </a:br>
            <a:r>
              <a:rPr lang="en-US" sz="1600" spc="-5">
                <a:solidFill>
                  <a:prstClr val="black"/>
                </a:solidFill>
                <a:latin typeface="Arial"/>
                <a:cs typeface="Arial"/>
              </a:rPr>
              <a:t>Tìm hiểu các kiến thức liên quan tới ngoại vi GPIO, timer của MCU và hệ điều hành FreeRTOS</a:t>
            </a:r>
            <a:endParaRPr sz="1600">
              <a:solidFill>
                <a:prstClr val="black"/>
              </a:solidFill>
              <a:latin typeface="Arial"/>
              <a:cs typeface="Arial"/>
            </a:endParaRPr>
          </a:p>
        </p:txBody>
      </p:sp>
      <p:sp>
        <p:nvSpPr>
          <p:cNvPr id="53" name="object 22">
            <a:extLst>
              <a:ext uri="{FF2B5EF4-FFF2-40B4-BE49-F238E27FC236}">
                <a16:creationId xmlns:a16="http://schemas.microsoft.com/office/drawing/2014/main" id="{3D3EC063-4B6A-AC9B-9B04-7752C0D13DEF}"/>
              </a:ext>
            </a:extLst>
          </p:cNvPr>
          <p:cNvSpPr txBox="1"/>
          <p:nvPr/>
        </p:nvSpPr>
        <p:spPr>
          <a:xfrm>
            <a:off x="7549133" y="1961514"/>
            <a:ext cx="1230630" cy="330835"/>
          </a:xfrm>
          <a:prstGeom prst="rect">
            <a:avLst/>
          </a:prstGeom>
        </p:spPr>
        <p:txBody>
          <a:bodyPr vert="horz" wrap="square" lIns="0" tIns="13335" rIns="0" bIns="0" rtlCol="0">
            <a:spAutoFit/>
          </a:bodyPr>
          <a:lstStyle/>
          <a:p>
            <a:pPr marL="12700">
              <a:spcBef>
                <a:spcPts val="105"/>
              </a:spcBef>
            </a:pPr>
            <a:r>
              <a:rPr sz="2000" b="1" dirty="0">
                <a:solidFill>
                  <a:prstClr val="black"/>
                </a:solidFill>
                <a:latin typeface="Carlito"/>
                <a:cs typeface="Carlito"/>
              </a:rPr>
              <a:t>TRIỂN</a:t>
            </a:r>
            <a:r>
              <a:rPr sz="2000" b="1" spc="-90" dirty="0">
                <a:solidFill>
                  <a:prstClr val="black"/>
                </a:solidFill>
                <a:latin typeface="Carlito"/>
                <a:cs typeface="Carlito"/>
              </a:rPr>
              <a:t> </a:t>
            </a:r>
            <a:r>
              <a:rPr sz="2000" b="1" spc="-5" dirty="0">
                <a:solidFill>
                  <a:prstClr val="black"/>
                </a:solidFill>
                <a:latin typeface="Carlito"/>
                <a:cs typeface="Carlito"/>
              </a:rPr>
              <a:t>KHAI</a:t>
            </a:r>
            <a:endParaRPr sz="2000">
              <a:solidFill>
                <a:prstClr val="black"/>
              </a:solidFill>
              <a:latin typeface="Carlito"/>
              <a:cs typeface="Carlito"/>
            </a:endParaRPr>
          </a:p>
        </p:txBody>
      </p:sp>
      <p:sp>
        <p:nvSpPr>
          <p:cNvPr id="54" name="object 23">
            <a:extLst>
              <a:ext uri="{FF2B5EF4-FFF2-40B4-BE49-F238E27FC236}">
                <a16:creationId xmlns:a16="http://schemas.microsoft.com/office/drawing/2014/main" id="{705536ED-60F1-1C47-A53E-5C488030F26C}"/>
              </a:ext>
            </a:extLst>
          </p:cNvPr>
          <p:cNvSpPr txBox="1"/>
          <p:nvPr/>
        </p:nvSpPr>
        <p:spPr>
          <a:xfrm>
            <a:off x="7017257" y="2350084"/>
            <a:ext cx="2307157" cy="997068"/>
          </a:xfrm>
          <a:prstGeom prst="rect">
            <a:avLst/>
          </a:prstGeom>
        </p:spPr>
        <p:txBody>
          <a:bodyPr vert="horz" wrap="square" lIns="0" tIns="12065" rIns="0" bIns="0" rtlCol="0">
            <a:spAutoFit/>
          </a:bodyPr>
          <a:lstStyle/>
          <a:p>
            <a:pPr marL="12700">
              <a:spcBef>
                <a:spcPts val="95"/>
              </a:spcBef>
              <a:tabLst>
                <a:tab pos="556895" algn="l"/>
                <a:tab pos="1155700" algn="l"/>
                <a:tab pos="1713230" algn="l"/>
              </a:tabLst>
            </a:pPr>
            <a:r>
              <a:rPr sz="1600" spc="-5" dirty="0">
                <a:solidFill>
                  <a:prstClr val="black"/>
                </a:solidFill>
                <a:latin typeface="Arial"/>
                <a:cs typeface="Arial"/>
              </a:rPr>
              <a:t>Kết	hợp	các</a:t>
            </a:r>
            <a:r>
              <a:rPr sz="1600" spc="-5">
                <a:solidFill>
                  <a:prstClr val="black"/>
                </a:solidFill>
                <a:latin typeface="Arial"/>
                <a:cs typeface="Arial"/>
              </a:rPr>
              <a:t>	</a:t>
            </a:r>
            <a:r>
              <a:rPr sz="1600" spc="-10">
                <a:solidFill>
                  <a:prstClr val="black"/>
                </a:solidFill>
                <a:latin typeface="Arial"/>
                <a:cs typeface="Arial"/>
              </a:rPr>
              <a:t>thành</a:t>
            </a:r>
            <a:r>
              <a:rPr lang="en-US" sz="1600" spc="-10">
                <a:solidFill>
                  <a:prstClr val="black"/>
                </a:solidFill>
                <a:latin typeface="Arial"/>
                <a:cs typeface="Arial"/>
              </a:rPr>
              <a:t> phần, hoàn thiện hệ thống, sửa lỗi và kiểm tra trong quá trình thực hiện.</a:t>
            </a:r>
            <a:endParaRPr sz="1600">
              <a:solidFill>
                <a:prstClr val="black"/>
              </a:solidFill>
              <a:latin typeface="Arial"/>
              <a:cs typeface="Arial"/>
            </a:endParaRPr>
          </a:p>
        </p:txBody>
      </p:sp>
      <p:sp>
        <p:nvSpPr>
          <p:cNvPr id="57" name="object 26">
            <a:extLst>
              <a:ext uri="{FF2B5EF4-FFF2-40B4-BE49-F238E27FC236}">
                <a16:creationId xmlns:a16="http://schemas.microsoft.com/office/drawing/2014/main" id="{185D697F-50EF-A513-1B50-75F04F9A21F3}"/>
              </a:ext>
            </a:extLst>
          </p:cNvPr>
          <p:cNvSpPr txBox="1"/>
          <p:nvPr/>
        </p:nvSpPr>
        <p:spPr>
          <a:xfrm>
            <a:off x="2867586" y="2025325"/>
            <a:ext cx="2346325" cy="1426031"/>
          </a:xfrm>
          <a:prstGeom prst="rect">
            <a:avLst/>
          </a:prstGeom>
        </p:spPr>
        <p:txBody>
          <a:bodyPr vert="horz" wrap="square" lIns="0" tIns="81280" rIns="0" bIns="0" rtlCol="0">
            <a:spAutoFit/>
          </a:bodyPr>
          <a:lstStyle/>
          <a:p>
            <a:pPr marL="22860" algn="just">
              <a:spcBef>
                <a:spcPts val="640"/>
              </a:spcBef>
            </a:pPr>
            <a:r>
              <a:rPr sz="2000" b="1" spc="-5" dirty="0">
                <a:solidFill>
                  <a:prstClr val="black"/>
                </a:solidFill>
                <a:latin typeface="Carlito"/>
                <a:cs typeface="Carlito"/>
              </a:rPr>
              <a:t>THIẾT </a:t>
            </a:r>
            <a:r>
              <a:rPr sz="2000" b="1" dirty="0">
                <a:solidFill>
                  <a:prstClr val="black"/>
                </a:solidFill>
                <a:latin typeface="Carlito"/>
                <a:cs typeface="Carlito"/>
              </a:rPr>
              <a:t>KẾ </a:t>
            </a:r>
            <a:r>
              <a:rPr sz="2000" b="1" spc="-5" dirty="0">
                <a:solidFill>
                  <a:prstClr val="black"/>
                </a:solidFill>
                <a:latin typeface="Carlito"/>
                <a:cs typeface="Carlito"/>
              </a:rPr>
              <a:t>PHẦN</a:t>
            </a:r>
            <a:r>
              <a:rPr sz="2000" b="1" spc="-95" dirty="0">
                <a:solidFill>
                  <a:prstClr val="black"/>
                </a:solidFill>
                <a:latin typeface="Carlito"/>
                <a:cs typeface="Carlito"/>
              </a:rPr>
              <a:t> </a:t>
            </a:r>
            <a:r>
              <a:rPr sz="2000" b="1" spc="-5" dirty="0">
                <a:solidFill>
                  <a:prstClr val="black"/>
                </a:solidFill>
                <a:latin typeface="Carlito"/>
                <a:cs typeface="Carlito"/>
              </a:rPr>
              <a:t>CỨNG</a:t>
            </a:r>
            <a:endParaRPr sz="2000">
              <a:solidFill>
                <a:prstClr val="black"/>
              </a:solidFill>
              <a:latin typeface="Carlito"/>
              <a:cs typeface="Carlito"/>
            </a:endParaRPr>
          </a:p>
          <a:p>
            <a:pPr marL="12700" marR="43815" algn="just">
              <a:spcBef>
                <a:spcPts val="425"/>
              </a:spcBef>
            </a:pPr>
            <a:r>
              <a:rPr sz="1600" spc="-5" dirty="0">
                <a:solidFill>
                  <a:prstClr val="black"/>
                </a:solidFill>
                <a:latin typeface="Arial"/>
                <a:cs typeface="Arial"/>
              </a:rPr>
              <a:t>Thiết </a:t>
            </a:r>
            <a:r>
              <a:rPr sz="1600" dirty="0">
                <a:solidFill>
                  <a:prstClr val="black"/>
                </a:solidFill>
                <a:latin typeface="Arial"/>
                <a:cs typeface="Arial"/>
              </a:rPr>
              <a:t>kế và </a:t>
            </a:r>
            <a:r>
              <a:rPr sz="1600" spc="-5" dirty="0">
                <a:solidFill>
                  <a:prstClr val="black"/>
                </a:solidFill>
                <a:latin typeface="Arial"/>
                <a:cs typeface="Arial"/>
              </a:rPr>
              <a:t>thực hiện </a:t>
            </a:r>
            <a:r>
              <a:rPr sz="1600" spc="-5">
                <a:solidFill>
                  <a:prstClr val="black"/>
                </a:solidFill>
                <a:latin typeface="Arial"/>
                <a:cs typeface="Arial"/>
              </a:rPr>
              <a:t>hệ  thống</a:t>
            </a:r>
            <a:r>
              <a:rPr lang="en-US" sz="1600" spc="-5">
                <a:solidFill>
                  <a:prstClr val="black"/>
                </a:solidFill>
                <a:latin typeface="Arial"/>
                <a:cs typeface="Arial"/>
              </a:rPr>
              <a:t> mạch điện, tích hợp các linh kiện và module.</a:t>
            </a:r>
            <a:endParaRPr sz="1600">
              <a:solidFill>
                <a:prstClr val="black"/>
              </a:solidFill>
              <a:latin typeface="Arial"/>
              <a:cs typeface="Arial"/>
            </a:endParaRPr>
          </a:p>
        </p:txBody>
      </p:sp>
      <p:sp>
        <p:nvSpPr>
          <p:cNvPr id="58" name="object 27">
            <a:extLst>
              <a:ext uri="{FF2B5EF4-FFF2-40B4-BE49-F238E27FC236}">
                <a16:creationId xmlns:a16="http://schemas.microsoft.com/office/drawing/2014/main" id="{32CF0F8A-0333-9BF3-F1AF-24FDD6FC1114}"/>
              </a:ext>
            </a:extLst>
          </p:cNvPr>
          <p:cNvSpPr txBox="1"/>
          <p:nvPr/>
        </p:nvSpPr>
        <p:spPr>
          <a:xfrm>
            <a:off x="9173336" y="4244721"/>
            <a:ext cx="2120265" cy="1538883"/>
          </a:xfrm>
          <a:prstGeom prst="rect">
            <a:avLst/>
          </a:prstGeom>
        </p:spPr>
        <p:txBody>
          <a:bodyPr vert="horz" wrap="square" lIns="0" tIns="12700" rIns="0" bIns="0" rtlCol="0">
            <a:spAutoFit/>
          </a:bodyPr>
          <a:lstStyle/>
          <a:p>
            <a:pPr marL="23495">
              <a:lnSpc>
                <a:spcPts val="2360"/>
              </a:lnSpc>
              <a:spcBef>
                <a:spcPts val="100"/>
              </a:spcBef>
            </a:pPr>
            <a:r>
              <a:rPr sz="2000" b="1" spc="-10" dirty="0">
                <a:solidFill>
                  <a:prstClr val="black"/>
                </a:solidFill>
                <a:latin typeface="Carlito"/>
                <a:cs typeface="Carlito"/>
              </a:rPr>
              <a:t>ĐÁNH </a:t>
            </a:r>
            <a:r>
              <a:rPr sz="2000" b="1" spc="-5" dirty="0">
                <a:solidFill>
                  <a:prstClr val="black"/>
                </a:solidFill>
                <a:latin typeface="Carlito"/>
                <a:cs typeface="Carlito"/>
              </a:rPr>
              <a:t>GIÁ KẾT</a:t>
            </a:r>
            <a:r>
              <a:rPr sz="2000" b="1" spc="-85" dirty="0">
                <a:solidFill>
                  <a:prstClr val="black"/>
                </a:solidFill>
                <a:latin typeface="Carlito"/>
                <a:cs typeface="Carlito"/>
              </a:rPr>
              <a:t> </a:t>
            </a:r>
            <a:r>
              <a:rPr sz="2000" b="1" spc="-15" dirty="0">
                <a:solidFill>
                  <a:prstClr val="black"/>
                </a:solidFill>
                <a:latin typeface="Carlito"/>
                <a:cs typeface="Carlito"/>
              </a:rPr>
              <a:t>QUẢ</a:t>
            </a:r>
            <a:endParaRPr sz="2000">
              <a:solidFill>
                <a:prstClr val="black"/>
              </a:solidFill>
              <a:latin typeface="Carlito"/>
              <a:cs typeface="Carlito"/>
            </a:endParaRPr>
          </a:p>
          <a:p>
            <a:pPr marL="12700" marR="5715">
              <a:lnSpc>
                <a:spcPts val="1920"/>
              </a:lnSpc>
              <a:spcBef>
                <a:spcPts val="25"/>
              </a:spcBef>
              <a:tabLst>
                <a:tab pos="502920" algn="l"/>
                <a:tab pos="1041400" algn="l"/>
                <a:tab pos="1433195" algn="l"/>
                <a:tab pos="1890395" algn="l"/>
              </a:tabLst>
            </a:pPr>
            <a:r>
              <a:rPr lang="en-US" sz="1600" spc="-5">
                <a:solidFill>
                  <a:prstClr val="black"/>
                </a:solidFill>
                <a:latin typeface="Arial"/>
                <a:cs typeface="Arial"/>
              </a:rPr>
              <a:t>Thu thập, đánh giá các kết quả về mặt thực tiễn dựa vào kết quả thực hiện so với mục tiêu ban đầu đề ra</a:t>
            </a:r>
            <a:endParaRPr sz="1600">
              <a:solidFill>
                <a:prstClr val="black"/>
              </a:solidFill>
              <a:latin typeface="Arial"/>
              <a:cs typeface="Arial"/>
            </a:endParaRPr>
          </a:p>
        </p:txBody>
      </p:sp>
    </p:spTree>
    <p:extLst>
      <p:ext uri="{BB962C8B-B14F-4D97-AF65-F5344CB8AC3E}">
        <p14:creationId xmlns:p14="http://schemas.microsoft.com/office/powerpoint/2010/main" val="2185213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4" name="Image 1" descr="preencoded.png"/>
          <p:cNvPicPr>
            <a:picLocks noChangeAspect="1"/>
          </p:cNvPicPr>
          <p:nvPr/>
        </p:nvPicPr>
        <p:blipFill>
          <a:blip r:embed="rId4"/>
          <a:stretch>
            <a:fillRect/>
          </a:stretch>
        </p:blipFill>
        <p:spPr>
          <a:xfrm>
            <a:off x="0" y="0"/>
            <a:ext cx="12192000" cy="2314575"/>
          </a:xfrm>
          <a:prstGeom prst="rect">
            <a:avLst/>
          </a:prstGeom>
        </p:spPr>
      </p:pic>
      <p:sp>
        <p:nvSpPr>
          <p:cNvPr id="6" name="object 2">
            <a:extLst>
              <a:ext uri="{FF2B5EF4-FFF2-40B4-BE49-F238E27FC236}">
                <a16:creationId xmlns:a16="http://schemas.microsoft.com/office/drawing/2014/main" id="{97379FC9-A250-448C-CD1D-0BCC07917907}"/>
              </a:ext>
            </a:extLst>
          </p:cNvPr>
          <p:cNvSpPr txBox="1">
            <a:spLocks/>
          </p:cNvSpPr>
          <p:nvPr/>
        </p:nvSpPr>
        <p:spPr>
          <a:xfrm>
            <a:off x="4148412" y="3785871"/>
            <a:ext cx="5718175" cy="757555"/>
          </a:xfrm>
          <a:prstGeom prst="rect">
            <a:avLst/>
          </a:prstGeom>
        </p:spPr>
        <p:txBody>
          <a:bodyPr vert="horz" wrap="square" lIns="0" tIns="12700" rIns="0" bIns="0" rtlCol="0">
            <a:spAutoFit/>
          </a:bodyPr>
          <a:lstStyle>
            <a:lvl1pPr>
              <a:defRPr sz="4800" b="1" i="0">
                <a:solidFill>
                  <a:srgbClr val="375F92"/>
                </a:solidFill>
                <a:latin typeface="Arial"/>
                <a:ea typeface="+mj-ea"/>
                <a:cs typeface="Arial"/>
              </a:defRPr>
            </a:lvl1pPr>
          </a:lstStyle>
          <a:p>
            <a:pPr marL="12700" marR="0" lvl="0" indent="0" defTabSz="914400" eaLnBrk="1" fontAlgn="auto" latinLnBrk="0" hangingPunct="1">
              <a:lnSpc>
                <a:spcPct val="100000"/>
              </a:lnSpc>
              <a:spcBef>
                <a:spcPts val="100"/>
              </a:spcBef>
              <a:spcAft>
                <a:spcPts val="0"/>
              </a:spcAft>
              <a:buClrTx/>
              <a:buSzTx/>
              <a:buFontTx/>
              <a:buNone/>
              <a:tabLst/>
              <a:defRPr/>
            </a:pPr>
            <a:r>
              <a:rPr kumimoji="0" lang="en-US" sz="4800" b="1" i="0" u="none" strike="noStrike" kern="0" cap="none" spc="-5" normalizeH="0" baseline="0" noProof="0">
                <a:ln>
                  <a:noFill/>
                </a:ln>
                <a:solidFill>
                  <a:srgbClr val="375F92"/>
                </a:solidFill>
                <a:effectLst/>
                <a:uLnTx/>
                <a:uFillTx/>
                <a:latin typeface="Arial"/>
                <a:ea typeface="+mj-ea"/>
                <a:cs typeface="Arial"/>
              </a:rPr>
              <a:t>ĐẶC </a:t>
            </a:r>
            <a:r>
              <a:rPr kumimoji="0" lang="en-US" sz="4800" b="1" i="0" u="none" strike="noStrike" kern="0" cap="none" spc="0" normalizeH="0" baseline="0" noProof="0">
                <a:ln>
                  <a:noFill/>
                </a:ln>
                <a:solidFill>
                  <a:srgbClr val="375F92"/>
                </a:solidFill>
                <a:effectLst/>
                <a:uLnTx/>
                <a:uFillTx/>
                <a:latin typeface="Arial"/>
                <a:ea typeface="+mj-ea"/>
                <a:cs typeface="Arial"/>
              </a:rPr>
              <a:t>TẢ </a:t>
            </a:r>
            <a:r>
              <a:rPr kumimoji="0" lang="en-US" sz="4800" b="1" i="0" u="none" strike="noStrike" kern="0" cap="none" spc="-5" normalizeH="0" baseline="0" noProof="0">
                <a:ln>
                  <a:noFill/>
                </a:ln>
                <a:solidFill>
                  <a:srgbClr val="375F92"/>
                </a:solidFill>
                <a:effectLst/>
                <a:uLnTx/>
                <a:uFillTx/>
                <a:latin typeface="Arial"/>
                <a:ea typeface="+mj-ea"/>
                <a:cs typeface="Arial"/>
              </a:rPr>
              <a:t>HỆ</a:t>
            </a:r>
            <a:r>
              <a:rPr kumimoji="0" lang="en-US" sz="4800" b="1" i="0" u="none" strike="noStrike" kern="0" cap="none" spc="-75" normalizeH="0" baseline="0" noProof="0">
                <a:ln>
                  <a:noFill/>
                </a:ln>
                <a:solidFill>
                  <a:srgbClr val="375F92"/>
                </a:solidFill>
                <a:effectLst/>
                <a:uLnTx/>
                <a:uFillTx/>
                <a:latin typeface="Arial"/>
                <a:ea typeface="+mj-ea"/>
                <a:cs typeface="Arial"/>
              </a:rPr>
              <a:t> </a:t>
            </a:r>
            <a:r>
              <a:rPr kumimoji="0" lang="en-US" sz="4800" b="1" i="0" u="none" strike="noStrike" kern="0" cap="none" spc="0" normalizeH="0" baseline="0" noProof="0">
                <a:ln>
                  <a:noFill/>
                </a:ln>
                <a:solidFill>
                  <a:srgbClr val="375F92"/>
                </a:solidFill>
                <a:effectLst/>
                <a:uLnTx/>
                <a:uFillTx/>
                <a:latin typeface="Arial"/>
                <a:ea typeface="+mj-ea"/>
                <a:cs typeface="Arial"/>
              </a:rPr>
              <a:t>THỐNG</a:t>
            </a:r>
            <a:endParaRPr kumimoji="0" lang="en-US" sz="4800" b="1" i="0" u="none" strike="noStrike" kern="0" cap="none" spc="0" normalizeH="0" baseline="0" noProof="0" dirty="0">
              <a:ln>
                <a:noFill/>
              </a:ln>
              <a:solidFill>
                <a:srgbClr val="375F92"/>
              </a:solidFill>
              <a:effectLst/>
              <a:uLnTx/>
              <a:uFillTx/>
              <a:latin typeface="Arial"/>
              <a:ea typeface="+mj-ea"/>
              <a:cs typeface="Arial"/>
            </a:endParaRPr>
          </a:p>
        </p:txBody>
      </p:sp>
      <p:sp>
        <p:nvSpPr>
          <p:cNvPr id="9" name="object 3">
            <a:extLst>
              <a:ext uri="{FF2B5EF4-FFF2-40B4-BE49-F238E27FC236}">
                <a16:creationId xmlns:a16="http://schemas.microsoft.com/office/drawing/2014/main" id="{5360DD75-6FED-DCC2-DBD9-BE7BC7011F4E}"/>
              </a:ext>
            </a:extLst>
          </p:cNvPr>
          <p:cNvSpPr txBox="1"/>
          <p:nvPr/>
        </p:nvSpPr>
        <p:spPr>
          <a:xfrm>
            <a:off x="2359280" y="3450260"/>
            <a:ext cx="1510030" cy="1456055"/>
          </a:xfrm>
          <a:prstGeom prst="rect">
            <a:avLst/>
          </a:prstGeom>
          <a:solidFill>
            <a:srgbClr val="5F497A"/>
          </a:solidFill>
        </p:spPr>
        <p:txBody>
          <a:bodyPr vert="horz" wrap="square" lIns="0" tIns="172085" rIns="0" bIns="0" rtlCol="0">
            <a:spAutoFit/>
          </a:bodyPr>
          <a:lstStyle/>
          <a:p>
            <a:pPr marL="329565">
              <a:spcBef>
                <a:spcPts val="1355"/>
              </a:spcBef>
            </a:pPr>
            <a:r>
              <a:rPr sz="6600" b="1" dirty="0">
                <a:solidFill>
                  <a:srgbClr val="FFFFFF"/>
                </a:solidFill>
                <a:latin typeface="Carlito"/>
                <a:cs typeface="Carlito"/>
              </a:rPr>
              <a:t>03</a:t>
            </a:r>
            <a:endParaRPr sz="6600">
              <a:solidFill>
                <a:prstClr val="black"/>
              </a:solidFill>
              <a:latin typeface="Carlito"/>
              <a:cs typeface="Carlito"/>
            </a:endParaRPr>
          </a:p>
        </p:txBody>
      </p:sp>
    </p:spTree>
    <p:extLst>
      <p:ext uri="{BB962C8B-B14F-4D97-AF65-F5344CB8AC3E}">
        <p14:creationId xmlns:p14="http://schemas.microsoft.com/office/powerpoint/2010/main" val="1217903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4" name="Text 1"/>
          <p:cNvSpPr/>
          <p:nvPr/>
        </p:nvSpPr>
        <p:spPr>
          <a:xfrm>
            <a:off x="1698328" y="1197571"/>
            <a:ext cx="8108950" cy="578644"/>
          </a:xfrm>
          <a:prstGeom prst="rect">
            <a:avLst/>
          </a:prstGeom>
          <a:noFill/>
          <a:ln/>
        </p:spPr>
        <p:txBody>
          <a:bodyPr wrap="none" rtlCol="0" anchor="t"/>
          <a:lstStyle/>
          <a:p>
            <a:pPr>
              <a:lnSpc>
                <a:spcPts val="4556"/>
              </a:lnSpc>
            </a:pPr>
            <a:r>
              <a:rPr lang="en-US" sz="3645" dirty="0">
                <a:solidFill>
                  <a:srgbClr val="0070C0"/>
                </a:solidFill>
                <a:latin typeface="Arial" panose="020B0604020202020204" pitchFamily="34" charset="0"/>
                <a:ea typeface="Corben" pitchFamily="34" charset="-122"/>
                <a:cs typeface="Arial" panose="020B0604020202020204" pitchFamily="34" charset="0"/>
              </a:rPr>
              <a:t>Kiến trúc hệ thống kiểm soát truy cập</a:t>
            </a:r>
            <a:endParaRPr lang="en-US" sz="3645" dirty="0">
              <a:solidFill>
                <a:srgbClr val="0070C0"/>
              </a:solidFill>
              <a:latin typeface="Arial" panose="020B0604020202020204" pitchFamily="34" charset="0"/>
              <a:cs typeface="Arial" panose="020B0604020202020204" pitchFamily="34" charset="0"/>
            </a:endParaRPr>
          </a:p>
        </p:txBody>
      </p:sp>
      <p:pic>
        <p:nvPicPr>
          <p:cNvPr id="5" name="Image 1" descr="preencoded.png"/>
          <p:cNvPicPr>
            <a:picLocks noChangeAspect="1"/>
          </p:cNvPicPr>
          <p:nvPr/>
        </p:nvPicPr>
        <p:blipFill>
          <a:blip r:embed="rId4"/>
          <a:stretch>
            <a:fillRect/>
          </a:stretch>
        </p:blipFill>
        <p:spPr>
          <a:xfrm>
            <a:off x="1698328" y="2146499"/>
            <a:ext cx="2746573" cy="1697434"/>
          </a:xfrm>
          <a:prstGeom prst="rect">
            <a:avLst/>
          </a:prstGeom>
        </p:spPr>
      </p:pic>
      <p:sp>
        <p:nvSpPr>
          <p:cNvPr id="6" name="Text 2"/>
          <p:cNvSpPr/>
          <p:nvPr/>
        </p:nvSpPr>
        <p:spPr>
          <a:xfrm>
            <a:off x="1698328" y="4075311"/>
            <a:ext cx="1851620" cy="289322"/>
          </a:xfrm>
          <a:prstGeom prst="rect">
            <a:avLst/>
          </a:prstGeom>
          <a:noFill/>
          <a:ln/>
        </p:spPr>
        <p:txBody>
          <a:bodyPr wrap="none" rtlCol="0" anchor="t"/>
          <a:lstStyle/>
          <a:p>
            <a:pPr>
              <a:lnSpc>
                <a:spcPts val="2278"/>
              </a:lnSpc>
            </a:pPr>
            <a:r>
              <a:rPr lang="en-US" sz="1822" dirty="0">
                <a:solidFill>
                  <a:srgbClr val="0070C0"/>
                </a:solidFill>
                <a:latin typeface="Arial" panose="020B0604020202020204" pitchFamily="34" charset="0"/>
                <a:ea typeface="Corben" pitchFamily="34" charset="-122"/>
                <a:cs typeface="Arial" panose="020B0604020202020204" pitchFamily="34" charset="0"/>
              </a:rPr>
              <a:t>Hệ thống nhúng</a:t>
            </a:r>
            <a:endParaRPr lang="en-US" sz="1822" dirty="0">
              <a:solidFill>
                <a:srgbClr val="0070C0"/>
              </a:solidFill>
              <a:latin typeface="Arial" panose="020B0604020202020204" pitchFamily="34" charset="0"/>
              <a:cs typeface="Arial" panose="020B0604020202020204" pitchFamily="34" charset="0"/>
            </a:endParaRPr>
          </a:p>
        </p:txBody>
      </p:sp>
      <p:sp>
        <p:nvSpPr>
          <p:cNvPr id="7" name="Text 3"/>
          <p:cNvSpPr/>
          <p:nvPr/>
        </p:nvSpPr>
        <p:spPr>
          <a:xfrm>
            <a:off x="1698328" y="4475658"/>
            <a:ext cx="2746573" cy="1184672"/>
          </a:xfrm>
          <a:prstGeom prst="rect">
            <a:avLst/>
          </a:prstGeom>
          <a:noFill/>
          <a:ln/>
        </p:spPr>
        <p:txBody>
          <a:bodyPr wrap="square" rtlCol="0" anchor="t"/>
          <a:lstStyle/>
          <a:p>
            <a:pPr>
              <a:lnSpc>
                <a:spcPts val="2332"/>
              </a:lnSpc>
            </a:pPr>
            <a:r>
              <a:rPr lang="en-US" sz="1458" dirty="0">
                <a:solidFill>
                  <a:srgbClr val="404155"/>
                </a:solidFill>
                <a:latin typeface="Arial" panose="020B0604020202020204" pitchFamily="34" charset="0"/>
                <a:ea typeface="Nobile" pitchFamily="34" charset="-122"/>
                <a:cs typeface="Arial" panose="020B0604020202020204" pitchFamily="34" charset="0"/>
              </a:rPr>
              <a:t>Bao gồm phần cứng và phần mềm phản hồi các tín hiệu tương tác giữa các thành phần khác nhau.</a:t>
            </a:r>
            <a:endParaRPr lang="en-US" sz="1458" dirty="0">
              <a:latin typeface="Arial" panose="020B0604020202020204" pitchFamily="34" charset="0"/>
              <a:cs typeface="Arial" panose="020B0604020202020204" pitchFamily="34" charset="0"/>
            </a:endParaRPr>
          </a:p>
        </p:txBody>
      </p:sp>
      <p:pic>
        <p:nvPicPr>
          <p:cNvPr id="8" name="Image 2" descr="preencoded.png"/>
          <p:cNvPicPr>
            <a:picLocks noChangeAspect="1"/>
          </p:cNvPicPr>
          <p:nvPr/>
        </p:nvPicPr>
        <p:blipFill>
          <a:blip r:embed="rId5"/>
          <a:stretch>
            <a:fillRect/>
          </a:stretch>
        </p:blipFill>
        <p:spPr>
          <a:xfrm>
            <a:off x="4722614" y="2146499"/>
            <a:ext cx="2746673" cy="1697533"/>
          </a:xfrm>
          <a:prstGeom prst="rect">
            <a:avLst/>
          </a:prstGeom>
        </p:spPr>
      </p:pic>
      <p:sp>
        <p:nvSpPr>
          <p:cNvPr id="9" name="Text 4"/>
          <p:cNvSpPr/>
          <p:nvPr/>
        </p:nvSpPr>
        <p:spPr>
          <a:xfrm>
            <a:off x="4722614" y="4075410"/>
            <a:ext cx="2120900" cy="289322"/>
          </a:xfrm>
          <a:prstGeom prst="rect">
            <a:avLst/>
          </a:prstGeom>
          <a:noFill/>
          <a:ln/>
        </p:spPr>
        <p:txBody>
          <a:bodyPr wrap="none" rtlCol="0" anchor="t"/>
          <a:lstStyle/>
          <a:p>
            <a:pPr>
              <a:lnSpc>
                <a:spcPts val="2278"/>
              </a:lnSpc>
            </a:pPr>
            <a:r>
              <a:rPr lang="en-US" sz="1822" dirty="0">
                <a:solidFill>
                  <a:srgbClr val="0070C0"/>
                </a:solidFill>
                <a:latin typeface="Arial" panose="020B0604020202020204" pitchFamily="34" charset="0"/>
                <a:ea typeface="Corben" pitchFamily="34" charset="-122"/>
                <a:cs typeface="Arial" panose="020B0604020202020204" pitchFamily="34" charset="0"/>
              </a:rPr>
              <a:t>Hệ thống kiểm soát</a:t>
            </a:r>
            <a:endParaRPr lang="en-US" sz="1822" dirty="0">
              <a:solidFill>
                <a:srgbClr val="0070C0"/>
              </a:solidFill>
              <a:latin typeface="Arial" panose="020B0604020202020204" pitchFamily="34" charset="0"/>
              <a:cs typeface="Arial" panose="020B0604020202020204" pitchFamily="34" charset="0"/>
            </a:endParaRPr>
          </a:p>
        </p:txBody>
      </p:sp>
      <p:sp>
        <p:nvSpPr>
          <p:cNvPr id="10" name="Text 5"/>
          <p:cNvSpPr/>
          <p:nvPr/>
        </p:nvSpPr>
        <p:spPr>
          <a:xfrm>
            <a:off x="4722614" y="4475758"/>
            <a:ext cx="2746673" cy="888504"/>
          </a:xfrm>
          <a:prstGeom prst="rect">
            <a:avLst/>
          </a:prstGeom>
          <a:noFill/>
          <a:ln/>
        </p:spPr>
        <p:txBody>
          <a:bodyPr wrap="square" rtlCol="0" anchor="t"/>
          <a:lstStyle/>
          <a:p>
            <a:pPr>
              <a:lnSpc>
                <a:spcPts val="2332"/>
              </a:lnSpc>
            </a:pPr>
            <a:r>
              <a:rPr lang="en-US" sz="1458" dirty="0">
                <a:solidFill>
                  <a:srgbClr val="404155"/>
                </a:solidFill>
                <a:latin typeface="Arial" panose="020B0604020202020204" pitchFamily="34" charset="0"/>
                <a:ea typeface="Nobile" pitchFamily="34" charset="-122"/>
                <a:cs typeface="Arial" panose="020B0604020202020204" pitchFamily="34" charset="0"/>
              </a:rPr>
              <a:t>Quản lý người dùng, quyền truy cập và giao tiếp với các thiết bị ngoại vi.</a:t>
            </a:r>
            <a:endParaRPr lang="en-US" sz="1458" dirty="0">
              <a:latin typeface="Arial" panose="020B0604020202020204" pitchFamily="34" charset="0"/>
              <a:cs typeface="Arial" panose="020B0604020202020204" pitchFamily="34" charset="0"/>
            </a:endParaRPr>
          </a:p>
        </p:txBody>
      </p:sp>
      <p:pic>
        <p:nvPicPr>
          <p:cNvPr id="11" name="Image 3" descr="preencoded.png"/>
          <p:cNvPicPr>
            <a:picLocks noChangeAspect="1"/>
          </p:cNvPicPr>
          <p:nvPr/>
        </p:nvPicPr>
        <p:blipFill>
          <a:blip r:embed="rId6"/>
          <a:stretch>
            <a:fillRect/>
          </a:stretch>
        </p:blipFill>
        <p:spPr>
          <a:xfrm>
            <a:off x="7747000" y="2146499"/>
            <a:ext cx="2746673" cy="1697533"/>
          </a:xfrm>
          <a:prstGeom prst="rect">
            <a:avLst/>
          </a:prstGeom>
        </p:spPr>
      </p:pic>
      <p:sp>
        <p:nvSpPr>
          <p:cNvPr id="12" name="Text 6"/>
          <p:cNvSpPr/>
          <p:nvPr/>
        </p:nvSpPr>
        <p:spPr>
          <a:xfrm>
            <a:off x="7746999" y="4075410"/>
            <a:ext cx="2746673" cy="289322"/>
          </a:xfrm>
          <a:prstGeom prst="rect">
            <a:avLst/>
          </a:prstGeom>
          <a:noFill/>
          <a:ln/>
        </p:spPr>
        <p:txBody>
          <a:bodyPr wrap="none" rtlCol="0" anchor="t"/>
          <a:lstStyle/>
          <a:p>
            <a:pPr>
              <a:lnSpc>
                <a:spcPts val="2278"/>
              </a:lnSpc>
            </a:pPr>
            <a:r>
              <a:rPr lang="en-US" sz="1822" dirty="0">
                <a:solidFill>
                  <a:srgbClr val="0070C0"/>
                </a:solidFill>
                <a:latin typeface="Arial" panose="020B0604020202020204" pitchFamily="34" charset="0"/>
                <a:ea typeface="Corben" pitchFamily="34" charset="-122"/>
                <a:cs typeface="Arial" panose="020B0604020202020204" pitchFamily="34" charset="0"/>
              </a:rPr>
              <a:t>Hệ </a:t>
            </a:r>
            <a:r>
              <a:rPr lang="en-US" sz="1822" dirty="0" err="1">
                <a:solidFill>
                  <a:srgbClr val="0070C0"/>
                </a:solidFill>
                <a:latin typeface="Arial" panose="020B0604020202020204" pitchFamily="34" charset="0"/>
                <a:ea typeface="Corben" pitchFamily="34" charset="-122"/>
                <a:cs typeface="Arial" panose="020B0604020202020204" pitchFamily="34" charset="0"/>
              </a:rPr>
              <a:t>thống</a:t>
            </a:r>
            <a:r>
              <a:rPr lang="en-US" sz="1822" dirty="0">
                <a:solidFill>
                  <a:srgbClr val="0070C0"/>
                </a:solidFill>
                <a:latin typeface="Arial" panose="020B0604020202020204" pitchFamily="34" charset="0"/>
                <a:ea typeface="Corben" pitchFamily="34" charset="-122"/>
                <a:cs typeface="Arial" panose="020B0604020202020204" pitchFamily="34" charset="0"/>
              </a:rPr>
              <a:t> </a:t>
            </a:r>
            <a:r>
              <a:rPr lang="vi-VN" sz="1822" dirty="0">
                <a:solidFill>
                  <a:srgbClr val="0070C0"/>
                </a:solidFill>
                <a:latin typeface="Arial" panose="020B0604020202020204" pitchFamily="34" charset="0"/>
                <a:ea typeface="Corben" pitchFamily="34" charset="-122"/>
                <a:cs typeface="Arial" panose="020B0604020202020204" pitchFamily="34" charset="0"/>
              </a:rPr>
              <a:t>thiết bị đầu cuối</a:t>
            </a:r>
            <a:endParaRPr lang="en-US" sz="1822" dirty="0">
              <a:solidFill>
                <a:srgbClr val="0070C0"/>
              </a:solidFill>
              <a:latin typeface="Arial" panose="020B0604020202020204" pitchFamily="34" charset="0"/>
              <a:cs typeface="Arial" panose="020B0604020202020204" pitchFamily="34" charset="0"/>
            </a:endParaRPr>
          </a:p>
        </p:txBody>
      </p:sp>
      <p:sp>
        <p:nvSpPr>
          <p:cNvPr id="13" name="Text 7"/>
          <p:cNvSpPr/>
          <p:nvPr/>
        </p:nvSpPr>
        <p:spPr>
          <a:xfrm>
            <a:off x="7747000" y="4475757"/>
            <a:ext cx="2746673" cy="972792"/>
          </a:xfrm>
          <a:prstGeom prst="rect">
            <a:avLst/>
          </a:prstGeom>
          <a:noFill/>
          <a:ln/>
        </p:spPr>
        <p:txBody>
          <a:bodyPr wrap="square" rtlCol="0" anchor="t"/>
          <a:lstStyle/>
          <a:p>
            <a:pPr>
              <a:lnSpc>
                <a:spcPts val="2332"/>
              </a:lnSpc>
            </a:pPr>
            <a:r>
              <a:rPr lang="en-US" sz="1458" dirty="0">
                <a:solidFill>
                  <a:srgbClr val="404155"/>
                </a:solidFill>
                <a:latin typeface="Arial" panose="020B0604020202020204" pitchFamily="34" charset="0"/>
                <a:ea typeface="Nobile" pitchFamily="34" charset="-122"/>
                <a:cs typeface="Arial" panose="020B0604020202020204" pitchFamily="34" charset="0"/>
              </a:rPr>
              <a:t>Bao </a:t>
            </a:r>
            <a:r>
              <a:rPr lang="en-US" sz="1458" dirty="0" err="1">
                <a:solidFill>
                  <a:srgbClr val="404155"/>
                </a:solidFill>
                <a:latin typeface="Arial" panose="020B0604020202020204" pitchFamily="34" charset="0"/>
                <a:ea typeface="Nobile" pitchFamily="34" charset="-122"/>
                <a:cs typeface="Arial" panose="020B0604020202020204" pitchFamily="34" charset="0"/>
              </a:rPr>
              <a:t>gồm</a:t>
            </a:r>
            <a:r>
              <a:rPr lang="en-US" sz="1458" dirty="0">
                <a:solidFill>
                  <a:srgbClr val="404155"/>
                </a:solidFill>
                <a:latin typeface="Arial" panose="020B0604020202020204" pitchFamily="34" charset="0"/>
                <a:ea typeface="Nobile" pitchFamily="34" charset="-122"/>
                <a:cs typeface="Arial" panose="020B0604020202020204" pitchFamily="34" charset="0"/>
              </a:rPr>
              <a:t> </a:t>
            </a:r>
            <a:r>
              <a:rPr lang="en-US" sz="1458" dirty="0" err="1">
                <a:solidFill>
                  <a:srgbClr val="404155"/>
                </a:solidFill>
                <a:latin typeface="Arial" panose="020B0604020202020204" pitchFamily="34" charset="0"/>
                <a:ea typeface="Nobile" pitchFamily="34" charset="-122"/>
                <a:cs typeface="Arial" panose="020B0604020202020204" pitchFamily="34" charset="0"/>
              </a:rPr>
              <a:t>các</a:t>
            </a:r>
            <a:r>
              <a:rPr lang="vi-VN" sz="1458" dirty="0">
                <a:solidFill>
                  <a:srgbClr val="404155"/>
                </a:solidFill>
                <a:latin typeface="Arial" panose="020B0604020202020204" pitchFamily="34" charset="0"/>
                <a:ea typeface="Nobile" pitchFamily="34" charset="-122"/>
                <a:cs typeface="Arial" panose="020B0604020202020204" pitchFamily="34" charset="0"/>
              </a:rPr>
              <a:t> thẻ từ,</a:t>
            </a:r>
            <a:r>
              <a:rPr lang="en-US" sz="1458" dirty="0">
                <a:solidFill>
                  <a:srgbClr val="404155"/>
                </a:solidFill>
                <a:latin typeface="Arial" panose="020B0604020202020204" pitchFamily="34" charset="0"/>
                <a:ea typeface="Nobile" pitchFamily="34" charset="-122"/>
                <a:cs typeface="Arial" panose="020B0604020202020204" pitchFamily="34" charset="0"/>
              </a:rPr>
              <a:t> khóa </a:t>
            </a:r>
            <a:r>
              <a:rPr lang="en-US" sz="1458" dirty="0" err="1">
                <a:solidFill>
                  <a:srgbClr val="404155"/>
                </a:solidFill>
                <a:latin typeface="Arial" panose="020B0604020202020204" pitchFamily="34" charset="0"/>
                <a:ea typeface="Nobile" pitchFamily="34" charset="-122"/>
                <a:cs typeface="Arial" panose="020B0604020202020204" pitchFamily="34" charset="0"/>
              </a:rPr>
              <a:t>vật</a:t>
            </a:r>
            <a:r>
              <a:rPr lang="en-US" sz="1458" dirty="0">
                <a:solidFill>
                  <a:srgbClr val="404155"/>
                </a:solidFill>
                <a:latin typeface="Arial" panose="020B0604020202020204" pitchFamily="34" charset="0"/>
                <a:ea typeface="Nobile" pitchFamily="34" charset="-122"/>
                <a:cs typeface="Arial" panose="020B0604020202020204" pitchFamily="34" charset="0"/>
              </a:rPr>
              <a:t> </a:t>
            </a:r>
            <a:r>
              <a:rPr lang="vi-VN" sz="1458" dirty="0">
                <a:solidFill>
                  <a:srgbClr val="404155"/>
                </a:solidFill>
                <a:latin typeface="Arial" panose="020B0604020202020204" pitchFamily="34" charset="0"/>
                <a:ea typeface="Nobile" pitchFamily="34" charset="-122"/>
                <a:cs typeface="Arial" panose="020B0604020202020204" pitchFamily="34" charset="0"/>
              </a:rPr>
              <a:t>lý,</a:t>
            </a:r>
            <a:r>
              <a:rPr lang="vi-VN" sz="1458" dirty="0">
                <a:solidFill>
                  <a:srgbClr val="404155"/>
                </a:solidFill>
                <a:ea typeface="Nobile" pitchFamily="34" charset="-122"/>
                <a:cs typeface="Arial" panose="020B0604020202020204" pitchFamily="34" charset="0"/>
              </a:rPr>
              <a:t> Led, buzzer, LCD,...</a:t>
            </a:r>
            <a:r>
              <a:rPr lang="en-US" sz="1458" dirty="0">
                <a:solidFill>
                  <a:srgbClr val="404155"/>
                </a:solidFill>
                <a:latin typeface="Arial" panose="020B0604020202020204" pitchFamily="34" charset="0"/>
                <a:ea typeface="Nobile" pitchFamily="34" charset="-122"/>
                <a:cs typeface="Arial" panose="020B0604020202020204" pitchFamily="34" charset="0"/>
              </a:rPr>
              <a:t> điều khiển bởi bộ </a:t>
            </a:r>
            <a:r>
              <a:rPr lang="en-US" sz="1458" dirty="0" err="1">
                <a:solidFill>
                  <a:srgbClr val="404155"/>
                </a:solidFill>
                <a:latin typeface="Arial" panose="020B0604020202020204" pitchFamily="34" charset="0"/>
                <a:ea typeface="Nobile" pitchFamily="34" charset="-122"/>
                <a:cs typeface="Arial" panose="020B0604020202020204" pitchFamily="34" charset="0"/>
              </a:rPr>
              <a:t>điều</a:t>
            </a:r>
            <a:r>
              <a:rPr lang="en-US" sz="1458" dirty="0">
                <a:solidFill>
                  <a:srgbClr val="404155"/>
                </a:solidFill>
                <a:latin typeface="Arial" panose="020B0604020202020204" pitchFamily="34" charset="0"/>
                <a:ea typeface="Nobile" pitchFamily="34" charset="-122"/>
                <a:cs typeface="Arial" panose="020B0604020202020204" pitchFamily="34" charset="0"/>
              </a:rPr>
              <a:t> </a:t>
            </a:r>
            <a:r>
              <a:rPr lang="vi-VN" sz="1458" dirty="0">
                <a:solidFill>
                  <a:srgbClr val="404155"/>
                </a:solidFill>
                <a:latin typeface="Arial" panose="020B0604020202020204" pitchFamily="34" charset="0"/>
                <a:ea typeface="Nobile" pitchFamily="34" charset="-122"/>
                <a:cs typeface="Arial" panose="020B0604020202020204" pitchFamily="34" charset="0"/>
              </a:rPr>
              <a:t>khiển.</a:t>
            </a:r>
            <a:endParaRPr lang="en-US" sz="1458" dirty="0">
              <a:latin typeface="Arial" panose="020B0604020202020204" pitchFamily="34" charset="0"/>
              <a:cs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 descr="preencoded.png">
            <a:extLst>
              <a:ext uri="{FF2B5EF4-FFF2-40B4-BE49-F238E27FC236}">
                <a16:creationId xmlns:a16="http://schemas.microsoft.com/office/drawing/2014/main" id="{868C6ABB-2158-4289-85E0-B92E9463AD67}"/>
              </a:ext>
            </a:extLst>
          </p:cNvPr>
          <p:cNvPicPr>
            <a:picLocks noChangeAspect="1"/>
          </p:cNvPicPr>
          <p:nvPr/>
        </p:nvPicPr>
        <p:blipFill>
          <a:blip r:embed="rId3"/>
          <a:stretch>
            <a:fillRect/>
          </a:stretch>
        </p:blipFill>
        <p:spPr>
          <a:xfrm>
            <a:off x="0" y="0"/>
            <a:ext cx="12192000" cy="6858000"/>
          </a:xfrm>
          <a:prstGeom prst="rect">
            <a:avLst/>
          </a:prstGeom>
        </p:spPr>
      </p:pic>
      <p:sp>
        <p:nvSpPr>
          <p:cNvPr id="4" name="Text 1"/>
          <p:cNvSpPr/>
          <p:nvPr/>
        </p:nvSpPr>
        <p:spPr>
          <a:xfrm>
            <a:off x="1997760" y="157281"/>
            <a:ext cx="8191500" cy="578644"/>
          </a:xfrm>
          <a:prstGeom prst="rect">
            <a:avLst/>
          </a:prstGeom>
          <a:noFill/>
          <a:ln/>
        </p:spPr>
        <p:txBody>
          <a:bodyPr wrap="none" rtlCol="0" anchor="t"/>
          <a:lstStyle/>
          <a:p>
            <a:pPr algn="ctr">
              <a:lnSpc>
                <a:spcPts val="4556"/>
              </a:lnSpc>
            </a:pPr>
            <a:r>
              <a:rPr lang="vi-VN" sz="3645" dirty="0">
                <a:solidFill>
                  <a:srgbClr val="0070C0"/>
                </a:solidFill>
                <a:ea typeface="p22-mackinac-pro" pitchFamily="34" charset="-122"/>
                <a:cs typeface="Arial" panose="020B0604020202020204" pitchFamily="34" charset="0"/>
              </a:rPr>
              <a:t>Sơ đồ khối hệ thống</a:t>
            </a:r>
            <a:endParaRPr lang="en-US" sz="3645" dirty="0">
              <a:solidFill>
                <a:srgbClr val="0070C0"/>
              </a:solidFill>
              <a:latin typeface="Arial" panose="020B0604020202020204" pitchFamily="34" charset="0"/>
              <a:cs typeface="Arial" panose="020B0604020202020204" pitchFamily="34" charset="0"/>
            </a:endParaRPr>
          </a:p>
        </p:txBody>
      </p:sp>
      <p:pic>
        <p:nvPicPr>
          <p:cNvPr id="8" name="Picture 7" descr="A diagram of a access control system&#10;&#10;Description automatically generated">
            <a:extLst>
              <a:ext uri="{FF2B5EF4-FFF2-40B4-BE49-F238E27FC236}">
                <a16:creationId xmlns:a16="http://schemas.microsoft.com/office/drawing/2014/main" id="{14A65969-9D83-4ED5-8262-8146B0116961}"/>
              </a:ext>
            </a:extLst>
          </p:cNvPr>
          <p:cNvPicPr/>
          <p:nvPr/>
        </p:nvPicPr>
        <p:blipFill>
          <a:blip r:embed="rId4">
            <a:extLst>
              <a:ext uri="{28A0092B-C50C-407E-A947-70E740481C1C}">
                <a14:useLocalDpi xmlns:a14="http://schemas.microsoft.com/office/drawing/2010/main" val="0"/>
              </a:ext>
            </a:extLst>
          </a:blip>
          <a:stretch>
            <a:fillRect/>
          </a:stretch>
        </p:blipFill>
        <p:spPr>
          <a:xfrm>
            <a:off x="1065804" y="876631"/>
            <a:ext cx="10055412" cy="5888754"/>
          </a:xfrm>
          <a:prstGeom prst="rect">
            <a:avLst/>
          </a:prstGeom>
        </p:spPr>
      </p:pic>
    </p:spTree>
    <p:extLst>
      <p:ext uri="{BB962C8B-B14F-4D97-AF65-F5344CB8AC3E}">
        <p14:creationId xmlns:p14="http://schemas.microsoft.com/office/powerpoint/2010/main" val="19401406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imes New Roman-Arial">
      <a:maj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580</TotalTime>
  <Words>2273</Words>
  <Application>Microsoft Office PowerPoint</Application>
  <PresentationFormat>Widescreen</PresentationFormat>
  <Paragraphs>353</Paragraphs>
  <Slides>36</Slides>
  <Notes>17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36</vt:i4>
      </vt:variant>
    </vt:vector>
  </HeadingPairs>
  <TitlesOfParts>
    <vt:vector size="42" baseType="lpstr">
      <vt:lpstr>Arial</vt:lpstr>
      <vt:lpstr>Calibri</vt:lpstr>
      <vt:lpstr>Carlito</vt:lpstr>
      <vt:lpstr>Times New Roman</vt:lpstr>
      <vt:lpstr>Office Theme</vt:lpstr>
      <vt:lpstr>1_Office Theme</vt:lpstr>
      <vt:lpstr>PowerPoint Presentation</vt:lpstr>
      <vt:lpstr>PowerPoint Presentation</vt:lpstr>
      <vt:lpstr>PowerPoint Presentation</vt:lpstr>
      <vt:lpstr>1. GIỚI THIỆU TỔNG QUAN: MỤC ĐÍCH</vt:lpstr>
      <vt:lpstr>PowerPoint Presentation</vt:lpstr>
      <vt:lpstr>2. NHIỆM VỤ ĐỀ TÀI</vt:lpstr>
      <vt:lpstr>PowerPoint Presentation</vt:lpstr>
      <vt:lpstr>PowerPoint Presentation</vt:lpstr>
      <vt:lpstr>PowerPoint Presentation</vt:lpstr>
      <vt:lpstr>PowerPoint Presentation</vt:lpstr>
      <vt:lpstr>PowerPoint Presentation</vt:lpstr>
      <vt:lpstr>PowerPoint Presentation</vt:lpstr>
      <vt:lpstr>4. THIẾT KẾ PHẦN CỨNG: ĐẶC TẢ</vt:lpstr>
      <vt:lpstr>PowerPoint Presentation</vt:lpstr>
      <vt:lpstr>PowerPoint Presentation</vt:lpstr>
      <vt:lpstr>4. THIẾT KẾ PHẦN CỨNG: CÁC THÀNH PHẦN</vt:lpstr>
      <vt:lpstr>PowerPoint Presentation</vt:lpstr>
      <vt:lpstr>5. PHÁT TRIỂN PHẦN MỀM: ĐẶC TẢ</vt:lpstr>
      <vt:lpstr>5. PHÁT TRIỂN PHẦN MỀM: FSM</vt:lpstr>
      <vt:lpstr>5. PHÁT TRIỂN PHẦN MỀM: FSM</vt:lpstr>
      <vt:lpstr>5. PHÁT TRIỂN PHẦN MỀM: FSM</vt:lpstr>
      <vt:lpstr>5. PHÁT TRIỂN PHẦN MỀM: FREERTOS</vt:lpstr>
      <vt:lpstr>5. PHÁT TRIỂN PHẦN MỀM: FREERTOS</vt:lpstr>
      <vt:lpstr>5. PHÁT TRIỂN PHẦN MỀM: GIAO DIỆN GUI</vt:lpstr>
      <vt:lpstr>5. PHÁT TRIỂN PHẦN MỀM: GIAO DIỆN GUI</vt:lpstr>
      <vt:lpstr>5. PHÁT TRIỂN PHẦN MỀM: GIAO DIỆN GUI</vt:lpstr>
      <vt:lpstr>PowerPoint Presentation</vt:lpstr>
      <vt:lpstr>6. KẾT QUẢ THỰC HIỆN: PHẦN CỨNG</vt:lpstr>
      <vt:lpstr>6. KẾT QUẢ THỰC HIỆN: PHẦN MỀM</vt:lpstr>
      <vt:lpstr>6. KẾT QUẢ THỰC HIỆN: PHẦN MỀM</vt:lpstr>
      <vt:lpstr>6. KẾT QUẢ THỰC HIỆN: PHẦN MỀM</vt:lpstr>
      <vt:lpstr>PowerPoint Presentation</vt:lpstr>
      <vt:lpstr>PowerPoint Presentation</vt:lpstr>
      <vt:lpstr>TÀI LIỆU THAM KHẢO</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Interconnection Design</dc:title>
  <dc:creator>Admin</dc:creator>
  <cp:lastModifiedBy>Trieu Huynh</cp:lastModifiedBy>
  <cp:revision>106</cp:revision>
  <dcterms:created xsi:type="dcterms:W3CDTF">2023-10-01T13:01:00Z</dcterms:created>
  <dcterms:modified xsi:type="dcterms:W3CDTF">2023-12-18T12:44:54Z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2023-09-19T20:00:00Z</vt:filetime>
  </property>
  <property fmtid="{D5CDD505-2E9C-101B-9397-08002B2CF9AE}" pid="3" name="Creator">
    <vt:lpwstr>Microsoft® PowerPoint® 2019</vt:lpwstr>
  </property>
  <property fmtid="{D5CDD505-2E9C-101B-9397-08002B2CF9AE}" pid="4" name="LastSaved">
    <vt:filetime>2023-10-06T20:00:00Z</vt:filetime>
  </property>
  <property fmtid="{D5CDD505-2E9C-101B-9397-08002B2CF9AE}" pid="5" name="ICV">
    <vt:lpwstr>2F44424BE79E499696CF4B4AF4FD52E0</vt:lpwstr>
  </property>
  <property fmtid="{D5CDD505-2E9C-101B-9397-08002B2CF9AE}" pid="6" name="KSOProductBuildVer">
    <vt:lpwstr>1033-11.2.0.11225</vt:lpwstr>
  </property>
</Properties>
</file>